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8" r:id="rId2"/>
  </p:sldMasterIdLst>
  <p:notesMasterIdLst>
    <p:notesMasterId r:id="rId61"/>
  </p:notesMasterIdLst>
  <p:sldIdLst>
    <p:sldId id="257" r:id="rId3"/>
    <p:sldId id="448" r:id="rId4"/>
    <p:sldId id="484" r:id="rId5"/>
    <p:sldId id="488" r:id="rId6"/>
    <p:sldId id="449" r:id="rId7"/>
    <p:sldId id="450" r:id="rId8"/>
    <p:sldId id="451" r:id="rId9"/>
    <p:sldId id="489" r:id="rId10"/>
    <p:sldId id="483" r:id="rId11"/>
    <p:sldId id="485" r:id="rId12"/>
    <p:sldId id="490" r:id="rId13"/>
    <p:sldId id="486" r:id="rId14"/>
    <p:sldId id="493" r:id="rId15"/>
    <p:sldId id="496" r:id="rId16"/>
    <p:sldId id="487" r:id="rId17"/>
    <p:sldId id="537" r:id="rId18"/>
    <p:sldId id="539" r:id="rId19"/>
    <p:sldId id="513" r:id="rId20"/>
    <p:sldId id="514" r:id="rId21"/>
    <p:sldId id="494" r:id="rId22"/>
    <p:sldId id="497" r:id="rId23"/>
    <p:sldId id="498" r:id="rId24"/>
    <p:sldId id="520" r:id="rId25"/>
    <p:sldId id="535" r:id="rId26"/>
    <p:sldId id="536" r:id="rId27"/>
    <p:sldId id="499" r:id="rId28"/>
    <p:sldId id="500" r:id="rId29"/>
    <p:sldId id="501" r:id="rId30"/>
    <p:sldId id="502" r:id="rId31"/>
    <p:sldId id="521" r:id="rId32"/>
    <p:sldId id="524" r:id="rId33"/>
    <p:sldId id="538" r:id="rId34"/>
    <p:sldId id="503" r:id="rId35"/>
    <p:sldId id="504" r:id="rId36"/>
    <p:sldId id="522" r:id="rId37"/>
    <p:sldId id="505" r:id="rId38"/>
    <p:sldId id="506" r:id="rId39"/>
    <p:sldId id="523" r:id="rId40"/>
    <p:sldId id="507" r:id="rId41"/>
    <p:sldId id="510" r:id="rId42"/>
    <p:sldId id="508" r:id="rId43"/>
    <p:sldId id="530" r:id="rId44"/>
    <p:sldId id="509" r:id="rId45"/>
    <p:sldId id="512" r:id="rId46"/>
    <p:sldId id="531" r:id="rId47"/>
    <p:sldId id="511" r:id="rId48"/>
    <p:sldId id="541" r:id="rId49"/>
    <p:sldId id="542" r:id="rId50"/>
    <p:sldId id="543" r:id="rId51"/>
    <p:sldId id="525" r:id="rId52"/>
    <p:sldId id="517" r:id="rId53"/>
    <p:sldId id="532" r:id="rId54"/>
    <p:sldId id="533" r:id="rId55"/>
    <p:sldId id="534" r:id="rId56"/>
    <p:sldId id="516" r:id="rId57"/>
    <p:sldId id="460" r:id="rId58"/>
    <p:sldId id="529" r:id="rId59"/>
    <p:sldId id="263" r:id="rId60"/>
  </p:sldIdLst>
  <p:sldSz cx="12192000" cy="6858000"/>
  <p:notesSz cx="6858000" cy="9144000"/>
  <p:embeddedFontLst>
    <p:embeddedFont>
      <p:font typeface="AppleSDGothicNeoB00" panose="02000503000000000000" pitchFamily="2" charset="-127"/>
      <p:regular r:id="rId62"/>
    </p:embeddedFont>
    <p:embeddedFont>
      <p:font typeface="AppleSDGothicNeoEB00" panose="02000503000000000000" pitchFamily="2" charset="-127"/>
      <p:regular r:id="rId63"/>
    </p:embeddedFont>
    <p:embeddedFont>
      <p:font typeface="AppleSDGothicNeoSB00" panose="02000503000000000000" pitchFamily="2" charset="-127"/>
      <p:regular r:id="rId64"/>
    </p:embeddedFont>
    <p:embeddedFont>
      <p:font typeface="Cambria Math" panose="02040503050406030204" pitchFamily="18" charset="0"/>
      <p:regular r:id="rId65"/>
    </p:embeddedFont>
    <p:embeddedFont>
      <p:font typeface="나눔스퀘어 Light" panose="020B0600000101010101" pitchFamily="50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15A3E"/>
    <a:srgbClr val="BD4B36"/>
    <a:srgbClr val="92D050"/>
    <a:srgbClr val="C55A11"/>
    <a:srgbClr val="FFC000"/>
    <a:srgbClr val="F5792B"/>
    <a:srgbClr val="8A3E30"/>
    <a:srgbClr val="1E2D2E"/>
    <a:srgbClr val="1B3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2" autoAdjust="0"/>
    <p:restoredTop sz="86776" autoAdjust="0"/>
  </p:normalViewPr>
  <p:slideViewPr>
    <p:cSldViewPr snapToGrid="0">
      <p:cViewPr varScale="1">
        <p:scale>
          <a:sx n="74" d="100"/>
          <a:sy n="74" d="100"/>
        </p:scale>
        <p:origin x="107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F1213-9C75-403B-B04E-A5B02B4824DA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9A049-AAF8-446E-A985-5575D3BD3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40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산학협력캡스톤설계</a:t>
            </a:r>
            <a:r>
              <a:rPr lang="en-US" altLang="ko-KR" dirty="0"/>
              <a:t>1 </a:t>
            </a:r>
            <a:r>
              <a:rPr lang="ko-KR" altLang="en-US" dirty="0"/>
              <a:t>과목</a:t>
            </a:r>
            <a:r>
              <a:rPr lang="en-US" altLang="ko-KR" dirty="0"/>
              <a:t>, </a:t>
            </a:r>
            <a:r>
              <a:rPr lang="ko-KR" altLang="en-US" dirty="0"/>
              <a:t>팀 </a:t>
            </a:r>
            <a:r>
              <a:rPr lang="en-US" altLang="ko-KR" dirty="0"/>
              <a:t>DAWA</a:t>
            </a:r>
            <a:r>
              <a:rPr lang="ko-KR" altLang="en-US" dirty="0"/>
              <a:t>의 결과발표를 </a:t>
            </a:r>
            <a:r>
              <a:rPr lang="ko-KR" altLang="en-US" dirty="0" err="1"/>
              <a:t>맡게된</a:t>
            </a:r>
            <a:r>
              <a:rPr lang="ko-KR" altLang="en-US" dirty="0"/>
              <a:t> 컴퓨터정보공학부 </a:t>
            </a:r>
            <a:r>
              <a:rPr lang="en-US" altLang="ko-KR" dirty="0"/>
              <a:t>15</a:t>
            </a:r>
            <a:r>
              <a:rPr lang="ko-KR" altLang="en-US" dirty="0"/>
              <a:t>학번 </a:t>
            </a:r>
            <a:r>
              <a:rPr lang="ko-KR" altLang="en-US" dirty="0" err="1"/>
              <a:t>김성종이라고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제작할 작품의 명칭은 ‘데이터 마이닝과 분석을 통한 </a:t>
            </a:r>
            <a:r>
              <a:rPr lang="ko-KR" altLang="en-US" dirty="0" err="1"/>
              <a:t>웹소설</a:t>
            </a:r>
            <a:r>
              <a:rPr lang="ko-KR" altLang="en-US" dirty="0"/>
              <a:t> 종합 </a:t>
            </a:r>
            <a:r>
              <a:rPr lang="ko-KR" altLang="en-US" dirty="0" err="1"/>
              <a:t>인포</a:t>
            </a:r>
            <a:r>
              <a:rPr lang="ko-KR" altLang="en-US" dirty="0"/>
              <a:t> 웹 어플리케이션’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927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다양한 유형의 글을 분석하여</a:t>
            </a:r>
            <a:r>
              <a:rPr lang="en-US" altLang="ko-KR" dirty="0"/>
              <a:t>, </a:t>
            </a:r>
            <a:r>
              <a:rPr lang="ko-KR" altLang="en-US" dirty="0"/>
              <a:t>작품의 </a:t>
            </a:r>
            <a:r>
              <a:rPr lang="ko-KR" altLang="en-US" dirty="0" err="1"/>
              <a:t>전후반부의</a:t>
            </a:r>
            <a:r>
              <a:rPr lang="ko-KR" altLang="en-US" dirty="0"/>
              <a:t> 평가비교</a:t>
            </a:r>
            <a:r>
              <a:rPr lang="en-US" altLang="ko-KR" dirty="0"/>
              <a:t>, </a:t>
            </a:r>
            <a:r>
              <a:rPr lang="ko-KR" altLang="en-US" dirty="0"/>
              <a:t> 작품의 트렌드</a:t>
            </a:r>
            <a:r>
              <a:rPr lang="en-US" altLang="ko-KR" dirty="0"/>
              <a:t>, </a:t>
            </a:r>
            <a:r>
              <a:rPr lang="ko-KR" altLang="en-US" dirty="0"/>
              <a:t>작품의 속성별 데이터를 제공함으로써 사용자가 작품을 선택할 때 다양한 도움을 줄 수 있는 보조적인 도구를 제작하고자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2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개발내용입니다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68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개발내용은 전체적인 시스템구조를 통해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SNS, </a:t>
            </a:r>
            <a:r>
              <a:rPr lang="ko-KR" altLang="en-US" dirty="0"/>
              <a:t>블로그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플랫폼에서 작품에 대한 정보를 </a:t>
            </a:r>
            <a:r>
              <a:rPr lang="en-US" altLang="ko-KR" dirty="0"/>
              <a:t>python</a:t>
            </a:r>
            <a:r>
              <a:rPr lang="ko-KR" altLang="en-US" dirty="0"/>
              <a:t>을 이용하여 수집하고</a:t>
            </a:r>
            <a:r>
              <a:rPr lang="en-US" altLang="ko-KR" dirty="0"/>
              <a:t>, </a:t>
            </a:r>
            <a:r>
              <a:rPr lang="ko-KR" altLang="en-US" dirty="0"/>
              <a:t>수집한 </a:t>
            </a:r>
            <a:r>
              <a:rPr lang="ko-KR" altLang="en-US" dirty="0" err="1"/>
              <a:t>데이터중</a:t>
            </a:r>
            <a:r>
              <a:rPr lang="ko-KR" altLang="en-US" dirty="0"/>
              <a:t> 작품의</a:t>
            </a:r>
            <a:r>
              <a:rPr lang="en-US" altLang="ko-KR" dirty="0"/>
              <a:t> </a:t>
            </a:r>
            <a:r>
              <a:rPr lang="ko-KR" altLang="en-US" dirty="0"/>
              <a:t>기본정보는 </a:t>
            </a:r>
            <a:r>
              <a:rPr lang="en-US" altLang="ko-KR" dirty="0"/>
              <a:t>DB</a:t>
            </a:r>
            <a:r>
              <a:rPr lang="ko-KR" altLang="en-US" dirty="0"/>
              <a:t>에 바로 저장하고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유형별로 좀 더 좋은 방향으로 활용할 수 있는 부분은 데이터를 분석하여 그 결과를 </a:t>
            </a:r>
            <a:r>
              <a:rPr lang="en-US" altLang="ko-KR" dirty="0"/>
              <a:t>DB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</a:t>
            </a:r>
            <a:r>
              <a:rPr lang="en-US" altLang="ko-KR" dirty="0"/>
              <a:t>DB</a:t>
            </a:r>
            <a:r>
              <a:rPr lang="ko-KR" altLang="en-US" dirty="0"/>
              <a:t>에 저장된 데이터를 웹페이지를 통해 제공받는 시스템 구조를 갖고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591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프로젝트의 내용입니다</a:t>
            </a:r>
            <a:r>
              <a:rPr lang="en-US" altLang="ko-KR" dirty="0"/>
              <a:t>. </a:t>
            </a:r>
            <a:r>
              <a:rPr lang="ko-KR" altLang="en-US" dirty="0"/>
              <a:t>해당 목차는 설계 및 개발의 내용</a:t>
            </a:r>
            <a:r>
              <a:rPr lang="en-US" altLang="ko-KR" dirty="0"/>
              <a:t>, </a:t>
            </a:r>
            <a:r>
              <a:rPr lang="ko-KR" altLang="en-US" dirty="0"/>
              <a:t>중간결과물</a:t>
            </a:r>
            <a:r>
              <a:rPr lang="en-US" altLang="ko-KR" dirty="0"/>
              <a:t>, </a:t>
            </a:r>
            <a:r>
              <a:rPr lang="ko-KR" altLang="en-US" dirty="0"/>
              <a:t>수행방법 및 과정 순으로 진행하겠습니다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설계 및 개발의 내용에서는 </a:t>
            </a:r>
            <a:r>
              <a:rPr lang="en-US" altLang="ko-KR" dirty="0"/>
              <a:t>flow chart</a:t>
            </a:r>
            <a:r>
              <a:rPr lang="ko-KR" altLang="en-US" dirty="0"/>
              <a:t>를 이용한 개념적인 설계 부분을</a:t>
            </a:r>
            <a:r>
              <a:rPr lang="en-US" altLang="ko-KR" dirty="0"/>
              <a:t>, </a:t>
            </a:r>
            <a:r>
              <a:rPr lang="ko-KR" altLang="en-US" dirty="0"/>
              <a:t>중간결과물에서는 상세한 설계내용을 병행하여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68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개념적 설계 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37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웹소설에 대한 정보는 여러 개의 사이트에 다양한 방식으로 작성되고</a:t>
            </a:r>
            <a:r>
              <a:rPr lang="en-US" altLang="ko-KR" dirty="0"/>
              <a:t> </a:t>
            </a:r>
            <a:r>
              <a:rPr lang="ko-KR" altLang="en-US" dirty="0"/>
              <a:t>사이트마다 분석의 가치가 없는 데이터를 가진 경우가 있어 중간 발표에서 시행한 마인드 </a:t>
            </a:r>
            <a:r>
              <a:rPr lang="ko-KR" altLang="en-US" dirty="0" err="1"/>
              <a:t>맵에</a:t>
            </a:r>
            <a:r>
              <a:rPr lang="ko-KR" altLang="en-US" dirty="0"/>
              <a:t> 따라서 데이터를 추출할 사이트를 다음과 같이 선정하였습니다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1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개의 플랫폼과 </a:t>
            </a:r>
            <a:r>
              <a:rPr lang="en-US" altLang="ko-KR" dirty="0"/>
              <a:t>3</a:t>
            </a:r>
            <a:r>
              <a:rPr lang="ko-KR" altLang="en-US" dirty="0"/>
              <a:t>개의 블로그</a:t>
            </a:r>
            <a:r>
              <a:rPr lang="en-US" altLang="ko-KR" dirty="0"/>
              <a:t>, 2</a:t>
            </a:r>
            <a:r>
              <a:rPr lang="ko-KR" altLang="en-US" dirty="0"/>
              <a:t>개의 </a:t>
            </a:r>
            <a:r>
              <a:rPr lang="en-US" altLang="ko-KR" dirty="0"/>
              <a:t>SNS</a:t>
            </a:r>
            <a:r>
              <a:rPr lang="ko-KR" altLang="en-US" dirty="0"/>
              <a:t>와 </a:t>
            </a:r>
            <a:r>
              <a:rPr lang="en-US" altLang="ko-KR" dirty="0"/>
              <a:t>2</a:t>
            </a:r>
            <a:r>
              <a:rPr lang="ko-KR" altLang="en-US" dirty="0"/>
              <a:t>개의 커뮤니티 사이트를 선정하였습니다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사이트의 유형별로 작성된 글의 형식이 다르고</a:t>
            </a:r>
            <a:r>
              <a:rPr lang="en-US" altLang="ko-KR" dirty="0"/>
              <a:t>, </a:t>
            </a:r>
            <a:r>
              <a:rPr lang="ko-KR" altLang="en-US" dirty="0"/>
              <a:t>플랫폼마다 성향차이가 있어 플랫폼을 통합하여 분석할 필요가 있다고 판단하여 여러 개의 사이트에 대해 데이터 추출을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많은 플랫폼과 대표적인 </a:t>
            </a:r>
            <a:r>
              <a:rPr lang="en-US" altLang="ko-KR" dirty="0"/>
              <a:t>SNS</a:t>
            </a:r>
            <a:r>
              <a:rPr lang="ko-KR" altLang="en-US" dirty="0"/>
              <a:t>인 </a:t>
            </a:r>
            <a:r>
              <a:rPr lang="ko-KR" altLang="en-US" dirty="0" err="1"/>
              <a:t>페이스북등이</a:t>
            </a:r>
            <a:r>
              <a:rPr lang="ko-KR" altLang="en-US" dirty="0"/>
              <a:t> 선정하지 않은 이유는 페이스북의 경우 웹소설에 대한 정보가 거의 없으며</a:t>
            </a:r>
            <a:r>
              <a:rPr lang="en-US" altLang="ko-KR" dirty="0"/>
              <a:t>, </a:t>
            </a:r>
            <a:r>
              <a:rPr lang="ko-KR" altLang="en-US" dirty="0"/>
              <a:t>그 외의 플랫폼의 경우 사용자가 너무 적어 추출할 데이터가 없는 경우가 있어 다음과 같이 선정하게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086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설명하였듯이</a:t>
            </a:r>
            <a:r>
              <a:rPr lang="en-US" altLang="ko-KR" dirty="0"/>
              <a:t> </a:t>
            </a:r>
            <a:r>
              <a:rPr lang="ko-KR" altLang="en-US" dirty="0"/>
              <a:t>각 사이트 별로 작성된 글의 유형이 다르기 때문에 추출한 데이터의 유형별로</a:t>
            </a:r>
            <a:endParaRPr lang="en-US" altLang="ko-KR" dirty="0"/>
          </a:p>
          <a:p>
            <a:r>
              <a:rPr lang="ko-KR" altLang="en-US" dirty="0"/>
              <a:t>서로 다른 분석을 실시해야 </a:t>
            </a:r>
            <a:r>
              <a:rPr lang="ko-KR" altLang="en-US" dirty="0" err="1"/>
              <a:t>가치있는</a:t>
            </a:r>
            <a:r>
              <a:rPr lang="ko-KR" altLang="en-US" dirty="0"/>
              <a:t> 데이터가 </a:t>
            </a:r>
            <a:r>
              <a:rPr lang="ko-KR" altLang="en-US" dirty="0" err="1"/>
              <a:t>나올것이며</a:t>
            </a:r>
            <a:r>
              <a:rPr lang="ko-KR" altLang="en-US" dirty="0"/>
              <a:t> 사용자에게 좀 더 나은 서비스를 제공할 수 있기 때문에</a:t>
            </a:r>
            <a:endParaRPr lang="en-US" altLang="ko-KR" dirty="0"/>
          </a:p>
          <a:p>
            <a:r>
              <a:rPr lang="ko-KR" altLang="en-US" dirty="0"/>
              <a:t>다음의 </a:t>
            </a:r>
            <a:r>
              <a:rPr lang="en-US" altLang="ko-KR" dirty="0"/>
              <a:t>4</a:t>
            </a:r>
            <a:r>
              <a:rPr lang="ko-KR" altLang="en-US" dirty="0"/>
              <a:t>가지 분석의 결과를 실시하고자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작품의 기본정보와 분석의 결과는 </a:t>
            </a:r>
            <a:r>
              <a:rPr lang="en-US" altLang="ko-KR" dirty="0"/>
              <a:t>DB</a:t>
            </a:r>
            <a:r>
              <a:rPr lang="ko-KR" altLang="en-US" dirty="0"/>
              <a:t>에 저장되며 이를 어플리케이션에 출력하게 되는 과정으로 프로젝트가 설계되었습니다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75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</a:t>
            </a:r>
            <a:r>
              <a:rPr lang="ko-KR" altLang="en-US" dirty="0" err="1"/>
              <a:t>방금의</a:t>
            </a:r>
            <a:r>
              <a:rPr lang="ko-KR" altLang="en-US" dirty="0"/>
              <a:t> 플로우 차트를 보여드리면서 각 플로우 별로 상세한 설계내용을 말씀드리면서 중간결과물을 말씀드리고자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68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전체 플로우 중 첫번째 과정을 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프로젝트의 개요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활용방안 및 기대효과</a:t>
            </a:r>
            <a:r>
              <a:rPr lang="en-US" altLang="ko-KR" dirty="0"/>
              <a:t>, </a:t>
            </a:r>
            <a:r>
              <a:rPr lang="ko-KR" altLang="en-US" dirty="0"/>
              <a:t>향후 계획</a:t>
            </a:r>
          </a:p>
          <a:p>
            <a:r>
              <a:rPr lang="ko-KR" altLang="en-US" dirty="0"/>
              <a:t>순으로 진행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과정은 각 사이트에서 </a:t>
            </a:r>
            <a:r>
              <a:rPr lang="ko-KR" altLang="en-US" dirty="0" err="1"/>
              <a:t>웹크롤링을</a:t>
            </a:r>
            <a:r>
              <a:rPr lang="ko-KR" altLang="en-US" dirty="0"/>
              <a:t> 이용한 데이터를 추출하는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35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추출은 웹사이트를 구성한 코드와</a:t>
            </a:r>
            <a:r>
              <a:rPr lang="en-US" altLang="ko-KR" dirty="0"/>
              <a:t>, </a:t>
            </a:r>
            <a:r>
              <a:rPr lang="ko-KR" altLang="en-US" dirty="0"/>
              <a:t>웹사이트에 제공된 정보와의 코드를 분석하여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 dirty="0" err="1"/>
              <a:t>Beautifulsoup</a:t>
            </a:r>
            <a:r>
              <a:rPr lang="ko-KR" altLang="en-US" dirty="0"/>
              <a:t>를 활용하여 정보를 크롤링하게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78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자바 스크립트로 렌더링 된 웹사이트의 경우 </a:t>
            </a:r>
            <a:r>
              <a:rPr lang="en-US" altLang="ko-KR" dirty="0"/>
              <a:t>Beautiful soup</a:t>
            </a:r>
            <a:r>
              <a:rPr lang="ko-KR" altLang="en-US" dirty="0"/>
              <a:t>를 활용하여 크롤링할 수 없기 때문에 </a:t>
            </a:r>
            <a:r>
              <a:rPr lang="en-US" altLang="ko-KR" dirty="0"/>
              <a:t>selenium </a:t>
            </a:r>
            <a:r>
              <a:rPr lang="en-US" altLang="ko-KR" dirty="0" err="1"/>
              <a:t>modul</a:t>
            </a:r>
            <a:r>
              <a:rPr lang="ko-KR" altLang="en-US" dirty="0"/>
              <a:t>을 활용하여</a:t>
            </a:r>
            <a:endParaRPr lang="en-US" altLang="ko-KR" dirty="0"/>
          </a:p>
          <a:p>
            <a:r>
              <a:rPr lang="ko-KR" altLang="en-US" dirty="0"/>
              <a:t>웹 브라우저의 드라이버로부터 직접 코드를 가져와서 필요한 정보를 크롤링하게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54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크롤링할 사이트의 유형중 플랫폼의 경우</a:t>
            </a:r>
            <a:r>
              <a:rPr lang="en-US" altLang="ko-KR" dirty="0"/>
              <a:t>, </a:t>
            </a:r>
            <a:r>
              <a:rPr lang="ko-KR" altLang="en-US" dirty="0"/>
              <a:t>다음과 같이 </a:t>
            </a:r>
            <a:endParaRPr lang="en-US" altLang="ko-KR" dirty="0"/>
          </a:p>
          <a:p>
            <a:r>
              <a:rPr lang="ko-KR" altLang="en-US" dirty="0"/>
              <a:t>작가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 </a:t>
            </a:r>
            <a:r>
              <a:rPr lang="ko-KR" altLang="en-US" dirty="0"/>
              <a:t>등의 기본정보를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경우에 따라서 리뷰를 추출할 수 </a:t>
            </a:r>
            <a:r>
              <a:rPr lang="ko-KR" altLang="en-US" dirty="0" err="1"/>
              <a:t>있는경우</a:t>
            </a:r>
            <a:r>
              <a:rPr lang="ko-KR" altLang="en-US" dirty="0"/>
              <a:t> 리뷰까지 크롤링하는 코드를 구성하였습니다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872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SNS</a:t>
            </a:r>
            <a:r>
              <a:rPr lang="ko-KR" altLang="en-US" dirty="0"/>
              <a:t>입니다</a:t>
            </a:r>
            <a:r>
              <a:rPr lang="en-US" altLang="ko-KR" dirty="0"/>
              <a:t>. SNS</a:t>
            </a:r>
            <a:r>
              <a:rPr lang="ko-KR" altLang="en-US" dirty="0"/>
              <a:t>는 글과 작성일자를 크롤링하는 코드를 </a:t>
            </a:r>
            <a:r>
              <a:rPr lang="ko-KR" altLang="en-US" dirty="0" err="1"/>
              <a:t>구성였습니다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인스타그램의 경우 위에서 </a:t>
            </a:r>
            <a:r>
              <a:rPr lang="ko-KR" altLang="en-US" dirty="0" err="1"/>
              <a:t>설명드린</a:t>
            </a:r>
            <a:r>
              <a:rPr lang="ko-KR" altLang="en-US" dirty="0"/>
              <a:t> </a:t>
            </a:r>
            <a:r>
              <a:rPr lang="en-US" altLang="ko-KR" dirty="0"/>
              <a:t>selenium</a:t>
            </a:r>
            <a:r>
              <a:rPr lang="ko-KR" altLang="en-US" dirty="0"/>
              <a:t>을 이용하여 </a:t>
            </a:r>
            <a:r>
              <a:rPr lang="en-US" altLang="ko-KR" dirty="0"/>
              <a:t>html</a:t>
            </a:r>
            <a:r>
              <a:rPr lang="ko-KR" altLang="en-US" dirty="0"/>
              <a:t>코드를 분석하여 코드를 구성한 반면</a:t>
            </a:r>
            <a:endParaRPr lang="en-US" altLang="ko-KR" dirty="0"/>
          </a:p>
          <a:p>
            <a:r>
              <a:rPr lang="ko-KR" altLang="en-US" dirty="0"/>
              <a:t>트위터의 경우 트위터 </a:t>
            </a:r>
            <a:r>
              <a:rPr lang="ko-KR" altLang="en-US" dirty="0" err="1"/>
              <a:t>크롤링을</a:t>
            </a:r>
            <a:r>
              <a:rPr lang="ko-KR" altLang="en-US" dirty="0"/>
              <a:t> 위한 </a:t>
            </a:r>
            <a:r>
              <a:rPr lang="en-US" altLang="ko-KR" dirty="0"/>
              <a:t>API</a:t>
            </a:r>
            <a:r>
              <a:rPr lang="ko-KR" altLang="en-US" dirty="0"/>
              <a:t>가 여럿 존재하여 그중 하나인 </a:t>
            </a:r>
            <a:r>
              <a:rPr lang="en-US" altLang="ko-KR" dirty="0"/>
              <a:t>getoldtweet3</a:t>
            </a:r>
            <a:r>
              <a:rPr lang="ko-KR" altLang="en-US" dirty="0"/>
              <a:t>라는 </a:t>
            </a:r>
            <a:r>
              <a:rPr lang="en-US" altLang="ko-KR" dirty="0"/>
              <a:t>API</a:t>
            </a:r>
            <a:r>
              <a:rPr lang="ko-KR" altLang="en-US" dirty="0"/>
              <a:t>를 활용하였습니다</a:t>
            </a:r>
            <a:r>
              <a:rPr lang="en-US" altLang="ko-KR" dirty="0"/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트위터의 정식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Tweepy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키를 신청하여 사용할 수 있지만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일간의 트윗만 확인이 가능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하다는 한계가 있어 선정하지 않았습니다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117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커뮤니티입니다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커뮤니티의 특성상 댓글에서 다수의 익명이 채팅을 </a:t>
            </a:r>
            <a:r>
              <a:rPr lang="ko-KR" altLang="en-US" dirty="0" err="1"/>
              <a:t>하듯</a:t>
            </a:r>
            <a:r>
              <a:rPr lang="ko-KR" altLang="en-US" dirty="0"/>
              <a:t> 작품에 대한 내용을 이야기하기때문에 댓글까지 수집하는 코드까지 구성하였습니다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9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전체 플로우 중 두번째 과정인</a:t>
            </a:r>
            <a:r>
              <a:rPr lang="en-US" altLang="ko-KR" dirty="0"/>
              <a:t>,</a:t>
            </a:r>
            <a:r>
              <a:rPr lang="ko-KR" altLang="en-US" dirty="0"/>
              <a:t> 분석의 과정입니다</a:t>
            </a:r>
            <a:r>
              <a:rPr lang="en-US" altLang="ko-KR" dirty="0"/>
              <a:t>. </a:t>
            </a:r>
            <a:r>
              <a:rPr lang="ko-KR" altLang="en-US" dirty="0"/>
              <a:t>각 분석을 하나씩 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2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트렌드 분석입니다</a:t>
            </a:r>
            <a:r>
              <a:rPr lang="en-US" altLang="ko-KR" dirty="0"/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소통이 이루어지는 소셜미디어와 커뮤니티 공간에서 작품의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언급수는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작품의 화제성과 인지도와 직결된다고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커뮤니티와 소셜미디어에서 작품이 얼마나 언급되었는지를 통해 알아 보고자 하며 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lang="ko-KR" altLang="en-US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가지의 트렌드의 분석을 하고자 합니다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ko-KR" sz="12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2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트렌드 분석 중 첫번째는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소셜미디어와 커뮤니티에서 작품을 검색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 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나온 게시물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카운트하여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작품의 화제성을 </a:t>
            </a:r>
            <a:r>
              <a:rPr lang="ko-KR" altLang="en-US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판단하고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 </a:t>
            </a:r>
            <a:r>
              <a:rPr lang="ko-KR" altLang="en-US" sz="12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 </a:t>
            </a:r>
            <a:r>
              <a:rPr lang="ko-KR" altLang="ko-KR" sz="12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달 간격</a:t>
            </a:r>
            <a:r>
              <a:rPr lang="ko-KR" altLang="en-US" sz="12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주기를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설정하</a:t>
            </a:r>
            <a:r>
              <a:rPr lang="ko-KR" altLang="en-US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단위로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많이 언급이 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작품을 선정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메인 화면에 보여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첫번째 트렌드 분석은 전체 작품에 대해서 어떠한 성격의 작품이 인기를 끌고 있는지 확인하였다면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276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트렌드 분석은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독자의 표현이 자유로운 소셜미디어와 커뮤니티 공간 속에서 독자들이 작품에 대해 어떤 얘기를 나누고 있는지 알아보기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기계학습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 핵심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추출하는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분석을 할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개요는 배경 및 필요성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개발 내용 순으로 진행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68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TF-IDF</a:t>
            </a:r>
            <a:r>
              <a:rPr lang="ko-KR" altLang="en-US" dirty="0"/>
              <a:t>의 개념적인 내용과 선택한 이유는 시간관계상 보고서의 별첨 영역으로 대체하고 생략하겠습니다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165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39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TF-IDF</a:t>
            </a:r>
            <a:r>
              <a:rPr lang="ko-KR" altLang="en-US" dirty="0"/>
              <a:t>의 실행결과는 다음과 같으며</a:t>
            </a:r>
            <a:r>
              <a:rPr lang="en-US" altLang="ko-KR" dirty="0"/>
              <a:t>,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나온 결과에서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상위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가중치를 가진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시각화하여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유저에게 제공할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28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트렌드 분석에 이어 다음은 감정 분석입니다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독자들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작품에 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반응이 어떻게 변화되고 있는가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알아보기 위해 감정분석을 실시합니다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69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매화마다의 즉각적인 반응을 볼 수 있는 </a:t>
            </a:r>
            <a:r>
              <a:rPr lang="ko-KR" altLang="ko-KR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연재처의 댓글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을 이용하며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댓글이 제공되지 </a:t>
            </a:r>
            <a:r>
              <a:rPr lang="ko-KR" altLang="en-US" sz="12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않는경우</a:t>
            </a:r>
            <a:r>
              <a:rPr lang="ko-KR" altLang="ko-KR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블로그 글을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이용하여</a:t>
            </a:r>
            <a:r>
              <a:rPr lang="ko-KR" altLang="ko-KR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분석한다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 </a:t>
            </a:r>
            <a:endParaRPr lang="en-US" altLang="ko-KR" sz="1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이러한 분석의 결과는 한 </a:t>
            </a:r>
            <a:r>
              <a:rPr lang="ko-KR" altLang="ko-KR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달 간격으로 독자들의 반응 변화를 그래프로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표현하여 사용자는 </a:t>
            </a:r>
            <a:r>
              <a:rPr lang="ko-KR" altLang="ko-KR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작품의 즉각적인 반응과 이에 대한 변화를 시각적으로 확인할 수 있다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en-US" altLang="ko-KR" dirty="0"/>
          </a:p>
          <a:p>
            <a:r>
              <a:rPr lang="ko-KR" altLang="en-US" dirty="0"/>
              <a:t>감정분석은 </a:t>
            </a:r>
            <a:r>
              <a:rPr lang="en-US" altLang="ko-KR" dirty="0" err="1"/>
              <a:t>KoBERT</a:t>
            </a:r>
            <a:r>
              <a:rPr lang="ko-KR" altLang="en-US" dirty="0"/>
              <a:t>를 활용하여 실시하며 그 실행 결과는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긍정은 긍정으로 부정은 부정으로 거의 정확한 확률로 분석해내고 있음을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2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KoBERT</a:t>
            </a:r>
            <a:r>
              <a:rPr lang="ko-KR" altLang="en-US" dirty="0"/>
              <a:t>의 개념적인 내용과 선택한 이유는 시간관계상 보고서의 별첨 영역으로 대체하고 생략하겠습니다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8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Aspect </a:t>
            </a:r>
            <a:r>
              <a:rPr lang="ko-KR" altLang="en-US" dirty="0"/>
              <a:t>마이닝을 통해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작품의 속성에 대한 독자들의 느낌은 어떤 것인가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인지를 분석하고자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2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 사이트 속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리뷰와 네이버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티스토리 </a:t>
            </a:r>
            <a:r>
              <a:rPr lang="ko-KR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리뷰에 대한 게시글이 많은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사이트를 대상으로 분석하고자 하며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작품 내 주인공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분위기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 등과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속성과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연결되어 </a:t>
            </a:r>
            <a:r>
              <a:rPr lang="ko-KR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자주 나오는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반응</a:t>
            </a:r>
            <a:r>
              <a:rPr lang="ko-KR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분석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하고자 합니다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이를 통해 사용자들은 자신의 취향에 맞게 작품을 선택하는 부분에 있어서 도움이 될 것이라 예상합니다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2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분석을 수행하는 방식으로는 군집분석</a:t>
            </a:r>
            <a:r>
              <a:rPr lang="en-US" altLang="ko-KR" dirty="0"/>
              <a:t>, </a:t>
            </a:r>
            <a:r>
              <a:rPr lang="ko-KR" altLang="en-US" dirty="0" err="1"/>
              <a:t>동시출현</a:t>
            </a:r>
            <a:r>
              <a:rPr lang="ko-KR" altLang="en-US" dirty="0"/>
              <a:t> </a:t>
            </a:r>
            <a:r>
              <a:rPr lang="ko-KR" altLang="en-US" dirty="0" err="1"/>
              <a:t>연관어</a:t>
            </a:r>
            <a:r>
              <a:rPr lang="ko-KR" altLang="en-US" dirty="0"/>
              <a:t> 분석</a:t>
            </a:r>
            <a:r>
              <a:rPr lang="en-US" altLang="ko-KR" dirty="0"/>
              <a:t>, </a:t>
            </a:r>
            <a:r>
              <a:rPr lang="ko-KR" altLang="en-US" dirty="0"/>
              <a:t>용언 분석이 순차적으로 수행될 필요가 있습니다</a:t>
            </a:r>
            <a:r>
              <a:rPr lang="en-US" altLang="ko-KR" dirty="0"/>
              <a:t>.</a:t>
            </a:r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닥터최태수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예로 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주인공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말 그대로 주인공일 수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최태수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 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닥터최태수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표현방식이 다양하기 때문에 군집분석을 통해 주인공과 유사한 단어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파악합니다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속성별 모든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유사키워드에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 주변의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1-3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단어를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벡터화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 출현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연관어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분석을 실시하고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형태소 분석을 통해 동사와 형용사를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명사라는 속성을 꾸미는 어휘들을 추출합니다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어휘들은 동일한 의미일지라도 다양한 형태로 표현될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차갑다는 차가운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차가워서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차가우니까 등의 다양한 표형방식이 존재하므로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용언 분석기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(lemmatize)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형태소를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원형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바꾸고 이 원형을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각 속성 별 상위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동사 및 형용사를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제시하고자합니다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62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배경 및 필요성입니다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682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구축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27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en-US" altLang="ko-KR" dirty="0"/>
              <a:t>MySQL</a:t>
            </a:r>
            <a:r>
              <a:rPr lang="ko-KR" altLang="en-US" dirty="0"/>
              <a:t>을 활용하고자 합니다</a:t>
            </a:r>
            <a:r>
              <a:rPr lang="en-US" altLang="ko-KR" dirty="0"/>
              <a:t>. </a:t>
            </a:r>
            <a:r>
              <a:rPr lang="ko-KR" altLang="en-US" dirty="0"/>
              <a:t>저장공간</a:t>
            </a:r>
            <a:r>
              <a:rPr lang="en-US" altLang="ko-KR" dirty="0"/>
              <a:t>, </a:t>
            </a:r>
            <a:r>
              <a:rPr lang="ko-KR" altLang="en-US" dirty="0"/>
              <a:t>속도 등 다양한 요소들을 고려하였으며 특히</a:t>
            </a:r>
            <a:r>
              <a:rPr lang="en-US" altLang="ko-KR" dirty="0"/>
              <a:t>, MySQL</a:t>
            </a:r>
            <a:r>
              <a:rPr lang="ko-KR" altLang="en-US" dirty="0"/>
              <a:t>은 </a:t>
            </a:r>
            <a:r>
              <a:rPr lang="en-US" altLang="ko-KR" dirty="0"/>
              <a:t>python</a:t>
            </a:r>
            <a:r>
              <a:rPr lang="ko-KR" altLang="en-US" dirty="0"/>
              <a:t>과 연동하여 </a:t>
            </a:r>
            <a:r>
              <a:rPr lang="en-US" altLang="ko-KR" dirty="0"/>
              <a:t>python </a:t>
            </a:r>
            <a:r>
              <a:rPr lang="ko-KR" altLang="en-US" dirty="0"/>
              <a:t>내에서 조작할 수 있어</a:t>
            </a:r>
            <a:r>
              <a:rPr lang="en-US" altLang="ko-KR" dirty="0"/>
              <a:t>, </a:t>
            </a:r>
            <a:r>
              <a:rPr lang="ko-KR" altLang="en-US" dirty="0" err="1"/>
              <a:t>크롤링과</a:t>
            </a:r>
            <a:r>
              <a:rPr lang="ko-KR" altLang="en-US" dirty="0"/>
              <a:t> 동시에 </a:t>
            </a:r>
            <a:r>
              <a:rPr lang="en-US" altLang="ko-KR" dirty="0"/>
              <a:t>DML </a:t>
            </a:r>
            <a:r>
              <a:rPr lang="ko-KR" altLang="en-US" dirty="0"/>
              <a:t>명령어를 활용이 가능하다는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2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각각의 정보가 </a:t>
            </a:r>
            <a:r>
              <a:rPr lang="en-US" altLang="ko-KR" dirty="0"/>
              <a:t>1:1</a:t>
            </a:r>
            <a:r>
              <a:rPr lang="ko-KR" altLang="en-US" dirty="0"/>
              <a:t>이 아닌 </a:t>
            </a:r>
            <a:r>
              <a:rPr lang="en-US" altLang="ko-KR" dirty="0"/>
              <a:t>1:</a:t>
            </a:r>
            <a:r>
              <a:rPr lang="ko-KR" altLang="en-US" dirty="0"/>
              <a:t>다식으로 존재하는 경우가 있어 데이터의 중복성</a:t>
            </a:r>
            <a:r>
              <a:rPr lang="en-US" altLang="ko-KR" dirty="0"/>
              <a:t>, </a:t>
            </a:r>
            <a:r>
              <a:rPr lang="ko-KR" altLang="en-US" dirty="0" err="1"/>
              <a:t>종속성등의</a:t>
            </a:r>
            <a:r>
              <a:rPr lang="ko-KR" altLang="en-US" dirty="0"/>
              <a:t> 문제가 발생할 확률이 높아서 이를 보장하기 위해 </a:t>
            </a:r>
            <a:r>
              <a:rPr lang="en-US" altLang="ko-KR" dirty="0"/>
              <a:t>logical-ERD</a:t>
            </a:r>
            <a:r>
              <a:rPr lang="ko-KR" altLang="en-US" dirty="0"/>
              <a:t>를 먼저 구상하였습니다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오른쪽은 작품의 기본정보 테이블들</a:t>
            </a:r>
            <a:r>
              <a:rPr lang="en-US" altLang="ko-KR" dirty="0"/>
              <a:t>, </a:t>
            </a:r>
            <a:r>
              <a:rPr lang="ko-KR" altLang="en-US" dirty="0"/>
              <a:t>왼쪽은 분석결과에 대한 테이블들을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756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49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어플리케이션 </a:t>
            </a:r>
            <a:r>
              <a:rPr lang="ko-KR" altLang="en-US" dirty="0" err="1"/>
              <a:t>출력부분입니다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결과물을 보여줄 플랫폼으로 </a:t>
            </a:r>
            <a:r>
              <a:rPr lang="en-US" altLang="ko-KR" dirty="0"/>
              <a:t>PC</a:t>
            </a:r>
            <a:r>
              <a:rPr lang="ko-KR" altLang="en-US" dirty="0"/>
              <a:t>와 모바일 환경에서도 유연하게 동작하는 반응형 웹사이트 구축으로 결정하였으며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사용자에게 높은 접근성과 편리성을 제공 될 수 있으리라 기대합니다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283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어플리케이션은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수집부터 분석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DB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조작에 사용하던 언어인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조작을 할 수 있는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플라스크를 이용하고자 하는데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각 파트별로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환경의 변경없이 유기적으로 코드를 구현할 수 있는 장점이 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920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인터페이스를 복잡하다고 느끼지 않게끔 이번 프로젝트에서 보여주고자 하는 결과물만을 최대한 간결하고 한눈에 정보를 전달받을 수 있도록 구성하려 한다</a:t>
            </a:r>
            <a:r>
              <a:rPr lang="en-US" altLang="ko-KR" dirty="0"/>
              <a:t>.  </a:t>
            </a:r>
            <a:r>
              <a:rPr lang="ko-KR" altLang="en-US" dirty="0"/>
              <a:t>자신이 보고 싶은 작품의 리뷰를 보기 위한 검색창을 사용자가 보기 편하도록 </a:t>
            </a:r>
            <a:r>
              <a:rPr lang="en-US" altLang="ko-KR" dirty="0"/>
              <a:t>UI</a:t>
            </a:r>
            <a:r>
              <a:rPr lang="ko-KR" altLang="en-US" dirty="0"/>
              <a:t>로 구현하였으며</a:t>
            </a:r>
            <a:r>
              <a:rPr lang="en-US" altLang="ko-KR" dirty="0"/>
              <a:t>, </a:t>
            </a:r>
            <a:r>
              <a:rPr lang="ko-KR" altLang="en-US" dirty="0"/>
              <a:t>메인 화면에서는 커뮤니티와 소셜미디어</a:t>
            </a:r>
            <a:r>
              <a:rPr lang="en-US" altLang="ko-KR" dirty="0"/>
              <a:t>, </a:t>
            </a:r>
            <a:r>
              <a:rPr lang="ko-KR" altLang="en-US" dirty="0"/>
              <a:t>블로그 등을 이용하여 화제성을 분석하여 ‘이달의 화제작 </a:t>
            </a:r>
            <a:r>
              <a:rPr lang="en-US" altLang="ko-KR" dirty="0"/>
              <a:t>TOP10’</a:t>
            </a:r>
            <a:r>
              <a:rPr lang="ko-KR" altLang="en-US" dirty="0"/>
              <a:t>으로 보여줄 예정이다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왼쪽 상단의 메뉴 탭을 누르면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2736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연재처와 장르별로 </a:t>
            </a:r>
            <a:r>
              <a:rPr lang="ko-KR" altLang="en-US" dirty="0" err="1"/>
              <a:t>메인화면과</a:t>
            </a:r>
            <a:r>
              <a:rPr lang="ko-KR" altLang="en-US" dirty="0"/>
              <a:t> 같이 </a:t>
            </a:r>
            <a:r>
              <a:rPr lang="en-US" altLang="ko-KR" dirty="0"/>
              <a:t>10</a:t>
            </a:r>
            <a:r>
              <a:rPr lang="ko-KR" altLang="en-US" dirty="0"/>
              <a:t>개의 화제작 그리고</a:t>
            </a:r>
            <a:r>
              <a:rPr lang="en-US" altLang="ko-KR" dirty="0"/>
              <a:t> </a:t>
            </a:r>
            <a:r>
              <a:rPr lang="ko-KR" altLang="en-US" dirty="0"/>
              <a:t>작품리스트를 확인해볼 수 있도록 구성할 예정이며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0299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작품을 검색 혹은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선택했을 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91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나오는 작품 정보 화면에서는 다음 사진과 같이 작품의 기본 정보와 종합 분석 결과를 보여줍니다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8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스마트폰의 보급이 활성화되고 인터넷에 대한 접근이 쉬워지며 웹상에서 즐기는 소설</a:t>
            </a:r>
            <a:r>
              <a:rPr lang="en-US" altLang="ko-KR" dirty="0"/>
              <a:t>, '</a:t>
            </a:r>
            <a:r>
              <a:rPr lang="ko-KR" altLang="en-US" dirty="0" err="1"/>
              <a:t>웹소설</a:t>
            </a:r>
            <a:r>
              <a:rPr lang="en-US" altLang="ko-KR" dirty="0"/>
              <a:t>'</a:t>
            </a:r>
            <a:r>
              <a:rPr lang="ko-KR" altLang="en-US" dirty="0"/>
              <a:t>이 점점 그 영역을 넓히고 있습니다</a:t>
            </a:r>
            <a:r>
              <a:rPr lang="en-US" altLang="ko-KR" dirty="0"/>
              <a:t>. </a:t>
            </a:r>
            <a:r>
              <a:rPr lang="ko-KR" altLang="en-US" dirty="0"/>
              <a:t>이에 따라 카카오</a:t>
            </a:r>
            <a:r>
              <a:rPr lang="en-US" altLang="ko-KR" dirty="0"/>
              <a:t>, </a:t>
            </a:r>
            <a:r>
              <a:rPr lang="ko-KR" altLang="en-US" dirty="0"/>
              <a:t>네이버와 같이 큰 기업들이 시장에 뛰어들며 다양한 플랫폼이 생겨났고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611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 과정 속에서 역할 분담은 다음과 같이 수행 중에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약 </a:t>
            </a:r>
            <a:r>
              <a:rPr lang="en-US" altLang="ko-KR" dirty="0"/>
              <a:t>15</a:t>
            </a:r>
            <a:r>
              <a:rPr lang="ko-KR" altLang="en-US" dirty="0"/>
              <a:t>개 정도의 사이트를 </a:t>
            </a:r>
            <a:r>
              <a:rPr lang="ko-KR" altLang="en-US" dirty="0" err="1"/>
              <a:t>크롤링</a:t>
            </a:r>
            <a:r>
              <a:rPr lang="ko-KR" altLang="en-US" dirty="0"/>
              <a:t> 하고자 하였기 때문에</a:t>
            </a:r>
            <a:r>
              <a:rPr lang="en-US" altLang="ko-KR" dirty="0"/>
              <a:t>, </a:t>
            </a:r>
            <a:r>
              <a:rPr lang="ko-KR" altLang="en-US" dirty="0"/>
              <a:t>사이트의 유형별로 나누어 코드를 구성하는 방식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endParaRPr lang="en-US" altLang="ko-KR" dirty="0"/>
          </a:p>
          <a:p>
            <a:r>
              <a:rPr lang="ko-KR" altLang="en-US" dirty="0"/>
              <a:t>분석</a:t>
            </a:r>
            <a:r>
              <a:rPr lang="en-US" altLang="ko-KR" dirty="0"/>
              <a:t>, DB, </a:t>
            </a:r>
            <a:r>
              <a:rPr lang="ko-KR" altLang="en-US" dirty="0"/>
              <a:t>웹사이트의 중요한 파트별로 중심 인원을 나누는 방식으로 프로젝트 제작의 효율성을 높이는 방식으로 진행중입니다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545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프로젝트의 활용방안과 기대효과에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3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활용방안은 기대효과의 요약이므로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기대효과로 넘어가 구체적으로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해당프로젝트를 통해 기업적 측면에서의 기대효과는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즉각적인 피드백이 필요한 문화 산업에서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사이트의 실시간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통합적으로 확인 가능함으로써 홍보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 방향 선택에 도움이 되는 지표가 될 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리뷰의 신뢰성은 출판사와 작가의 신뢰성으로 이어져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차기작까지의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구매력이 증가 할 것임을 기대할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3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사용자 측면에서는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각기 다른 플랫폼에서 검색해 볼 필요 없이 한 곳에서 확인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가능케 하여 편리함을 제공해 줄 수 있으며 선호에 따른 선택 보조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작품 추천이 가능하며 보다 신뢰성 있는 데이터를 제공할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416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프로젝트의 향후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3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수행일정은 다음과 같으며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 과정은 마무리되었고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 부분은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지속적으로 수정 보완하고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시험주차라서 조금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미루어졌지만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분석을 어떤 방식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수행할지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구성할지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Front-End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반응형 웹사이트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디자인을 어떻게 구성할지 등의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회의를 마치고 현재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작업해나가고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3154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분석의 정확도를 향상시키기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데이터베이스의 다양한 특징을 보장하기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편의성을 위해 각 파트별로 지속적인 수정 보완을 진행할 것이며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모든 방안은 웹 애플리케이션을 사용하는 사용자들로 하여금 좀 더 정확하고 신속하게 정보를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625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개념적인 부분과 좀더 상세한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참고문헌은 보고서에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작성였으며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관련한 논문을 이용하여 아이디어를 얻고 출판된 전문 서적을 이용하여 코드 구성에 도움을 받았습니다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발표 마치겠습니다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시간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들어주셔서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감사합니다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8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기업은</a:t>
            </a:r>
            <a:r>
              <a:rPr lang="en-US" altLang="ko-KR" dirty="0"/>
              <a:t> OSMU</a:t>
            </a:r>
            <a:r>
              <a:rPr lang="ko-KR" altLang="en-US" dirty="0"/>
              <a:t>전략으로  웹소설을 소스로 드라마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게임 등 더 다양한 분야에서 컨텐츠로 </a:t>
            </a:r>
            <a:r>
              <a:rPr lang="ko-KR" altLang="en-US" dirty="0" err="1"/>
              <a:t>활용함으로서</a:t>
            </a:r>
            <a:r>
              <a:rPr lang="ko-KR" altLang="en-US" dirty="0"/>
              <a:t> 그 시장은 </a:t>
            </a:r>
            <a:r>
              <a:rPr lang="en-US" altLang="ko-KR" dirty="0"/>
              <a:t>5</a:t>
            </a:r>
            <a:r>
              <a:rPr lang="ko-KR" altLang="en-US" dirty="0" err="1"/>
              <a:t>년전</a:t>
            </a:r>
            <a:r>
              <a:rPr lang="ko-KR" altLang="en-US" dirty="0"/>
              <a:t> 대비 시장 규모가 </a:t>
            </a:r>
            <a:r>
              <a:rPr lang="en-US" altLang="ko-KR" dirty="0"/>
              <a:t>40</a:t>
            </a:r>
            <a:r>
              <a:rPr lang="ko-KR" altLang="en-US" dirty="0"/>
              <a:t>배 성장할 정도로 폭발적인 성장을 보이고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8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시장의 성장과 더불어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웹소설은 인터넷상에 작품을 업로드만 하면 되기 때문에 예전에 비해 출판이라는 부담을 짊어지지 않고도 자유로이 연재할 수 있음에 따라 작가들이 작품을 쓸 수 있는 폭도 넓어졌습니다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웹소설을 연재하는 단 하나의 플랫폼만 해도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만개에 달하는 작품이 있고 지금도 새로이 쏟아져 나오고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독자들은 작품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 등의 선택의 폭이 넓어짐에도 불구하고 그만큼 작품의 질이 받쳐지지 않아서 작품선택에 어려움을 겪고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42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이번 프로젝트의 목표는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68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지금까지의 독자들은 작품을 </a:t>
            </a:r>
            <a:r>
              <a:rPr lang="ko-KR" altLang="en-US" dirty="0" err="1"/>
              <a:t>선택할때</a:t>
            </a:r>
            <a:r>
              <a:rPr lang="ko-KR" altLang="en-US" dirty="0"/>
              <a:t> 플랫폼에서 제공하는 별점이나</a:t>
            </a:r>
            <a:r>
              <a:rPr lang="en-US" altLang="ko-KR" dirty="0"/>
              <a:t>, </a:t>
            </a:r>
            <a:r>
              <a:rPr lang="ko-KR" altLang="en-US" dirty="0"/>
              <a:t>댓글을 일일이 다 읽어보거나 무료로 제공되는 부분을 읽어 많은 시간을 소요할 수 밖에 없었기 때문에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A049-AAF8-446E-A985-5575D3BD33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208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, 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50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94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76300" y="117753"/>
            <a:ext cx="763480" cy="480041"/>
            <a:chOff x="2789068" y="2050742"/>
            <a:chExt cx="763480" cy="480041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2789068" y="2050742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flipH="1" flipV="1">
              <a:off x="2789068" y="2059183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D4B36"/>
                </a:solidFill>
              </a:endParaRP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112820" y="117753"/>
            <a:ext cx="763480" cy="480041"/>
            <a:chOff x="2025588" y="2050742"/>
            <a:chExt cx="763480" cy="480041"/>
          </a:xfrm>
        </p:grpSpPr>
        <p:sp>
          <p:nvSpPr>
            <p:cNvPr id="6" name="이등변 삼각형 5"/>
            <p:cNvSpPr/>
            <p:nvPr/>
          </p:nvSpPr>
          <p:spPr>
            <a:xfrm flipV="1">
              <a:off x="2025588" y="2050742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25588" y="2059183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B3436"/>
                </a:solidFill>
              </a:endParaRPr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10552220" y="6269731"/>
            <a:ext cx="763480" cy="471600"/>
            <a:chOff x="11162190" y="6214765"/>
            <a:chExt cx="763480" cy="471600"/>
          </a:xfrm>
        </p:grpSpPr>
        <p:sp>
          <p:nvSpPr>
            <p:cNvPr id="9" name="이등변 삼각형 8"/>
            <p:cNvSpPr/>
            <p:nvPr/>
          </p:nvSpPr>
          <p:spPr>
            <a:xfrm>
              <a:off x="11162190" y="6215849"/>
              <a:ext cx="763480" cy="470516"/>
            </a:xfrm>
            <a:prstGeom prst="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11543930" y="6214765"/>
              <a:ext cx="381740" cy="471600"/>
            </a:xfrm>
            <a:prstGeom prst="rtTriangle">
              <a:avLst/>
            </a:prstGeom>
            <a:solidFill>
              <a:srgbClr val="F15A3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>
            <a:off x="11315700" y="6269731"/>
            <a:ext cx="763480" cy="471600"/>
            <a:chOff x="10398710" y="6214765"/>
            <a:chExt cx="763480" cy="471600"/>
          </a:xfrm>
        </p:grpSpPr>
        <p:sp>
          <p:nvSpPr>
            <p:cNvPr id="12" name="이등변 삼각형 11"/>
            <p:cNvSpPr/>
            <p:nvPr/>
          </p:nvSpPr>
          <p:spPr>
            <a:xfrm>
              <a:off x="10398710" y="6215849"/>
              <a:ext cx="763480" cy="470516"/>
            </a:xfrm>
            <a:prstGeom prst="triangle">
              <a:avLst/>
            </a:prstGeom>
            <a:solidFill>
              <a:srgbClr val="19373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10780450" y="6214765"/>
              <a:ext cx="381740" cy="471600"/>
            </a:xfrm>
            <a:prstGeom prst="rtTriangle">
              <a:avLst/>
            </a:prstGeom>
            <a:solidFill>
              <a:srgbClr val="19373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3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292351" y="265054"/>
            <a:ext cx="1091150" cy="343034"/>
            <a:chOff x="5365806" y="117753"/>
            <a:chExt cx="1526960" cy="480041"/>
          </a:xfrm>
        </p:grpSpPr>
        <p:grpSp>
          <p:nvGrpSpPr>
            <p:cNvPr id="15" name="그룹 14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19" name="이등변 삼각형 18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17" name="이등변 삼각형 16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 userDrawn="1"/>
        </p:nvGrpSpPr>
        <p:grpSpPr>
          <a:xfrm rot="10800000">
            <a:off x="10941301" y="6361054"/>
            <a:ext cx="1091150" cy="343034"/>
            <a:chOff x="5365806" y="117753"/>
            <a:chExt cx="1526960" cy="480041"/>
          </a:xfrm>
        </p:grpSpPr>
        <p:grpSp>
          <p:nvGrpSpPr>
            <p:cNvPr id="22" name="그룹 21"/>
            <p:cNvGrpSpPr/>
            <p:nvPr/>
          </p:nvGrpSpPr>
          <p:grpSpPr>
            <a:xfrm>
              <a:off x="6129286" y="117753"/>
              <a:ext cx="763480" cy="480041"/>
              <a:chOff x="2789068" y="2050742"/>
              <a:chExt cx="763480" cy="480041"/>
            </a:xfrm>
          </p:grpSpPr>
          <p:sp>
            <p:nvSpPr>
              <p:cNvPr id="26" name="이등변 삼각형 25"/>
              <p:cNvSpPr/>
              <p:nvPr/>
            </p:nvSpPr>
            <p:spPr>
              <a:xfrm flipV="1">
                <a:off x="2789068" y="2050742"/>
                <a:ext cx="763480" cy="470516"/>
              </a:xfrm>
              <a:prstGeom prst="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/>
              <p:cNvSpPr/>
              <p:nvPr/>
            </p:nvSpPr>
            <p:spPr>
              <a:xfrm flipH="1" flipV="1">
                <a:off x="2789068" y="2059183"/>
                <a:ext cx="381740" cy="471600"/>
              </a:xfrm>
              <a:prstGeom prst="rtTriangle">
                <a:avLst/>
              </a:prstGeom>
              <a:solidFill>
                <a:srgbClr val="F15A3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65806" y="117753"/>
              <a:ext cx="763480" cy="480041"/>
              <a:chOff x="2025588" y="2050742"/>
              <a:chExt cx="763480" cy="480041"/>
            </a:xfrm>
          </p:grpSpPr>
          <p:sp>
            <p:nvSpPr>
              <p:cNvPr id="24" name="이등변 삼각형 23"/>
              <p:cNvSpPr/>
              <p:nvPr/>
            </p:nvSpPr>
            <p:spPr>
              <a:xfrm flipV="1">
                <a:off x="2025588" y="2050742"/>
                <a:ext cx="763480" cy="470516"/>
              </a:xfrm>
              <a:prstGeom prst="triangle">
                <a:avLst/>
              </a:prstGeom>
              <a:solidFill>
                <a:srgbClr val="19373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 flipH="1" flipV="1">
                <a:off x="2025588" y="2059183"/>
                <a:ext cx="381740" cy="471600"/>
              </a:xfrm>
              <a:prstGeom prst="rtTriangle">
                <a:avLst/>
              </a:prstGeom>
              <a:solidFill>
                <a:srgbClr val="19373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17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53466" y="2815489"/>
            <a:ext cx="16850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졸업작품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4238" y="3136612"/>
            <a:ext cx="982352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3200" b="1" spc="300" dirty="0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데이터 마이닝과 분석을 통한 </a:t>
            </a:r>
            <a:r>
              <a:rPr lang="ko-KR" altLang="en-US" sz="3200" b="1" spc="300" dirty="0" err="1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웹소설</a:t>
            </a:r>
            <a:r>
              <a:rPr lang="ko-KR" altLang="en-US" sz="3200" b="1" spc="300" dirty="0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종합 </a:t>
            </a:r>
            <a:r>
              <a:rPr lang="ko-KR" altLang="en-US" sz="3200" b="1" spc="300" dirty="0" err="1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인포</a:t>
            </a:r>
            <a:r>
              <a:rPr lang="ko-KR" altLang="en-US" sz="3200" b="1" spc="300" dirty="0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ko-KR" altLang="en-US" sz="3200" b="1" spc="300" dirty="0" err="1">
                <a:solidFill>
                  <a:srgbClr val="F15A3E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웹어플</a:t>
            </a:r>
            <a:endParaRPr lang="ko-KR" altLang="en-US" sz="3200" b="1" spc="300" dirty="0">
              <a:solidFill>
                <a:srgbClr val="F15A3E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8626" y="3769013"/>
            <a:ext cx="1734769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D.A.W.A.</a:t>
            </a:r>
          </a:p>
          <a:p>
            <a:pPr algn="ctr"/>
            <a:r>
              <a:rPr lang="en-US" altLang="ko-KR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2015722084 </a:t>
            </a:r>
            <a:r>
              <a:rPr lang="ko-KR" altLang="en-US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한승주</a:t>
            </a:r>
            <a:endParaRPr lang="en-US" altLang="ko-KR" sz="12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2015722083 </a:t>
            </a:r>
            <a:r>
              <a:rPr lang="ko-KR" altLang="en-US" sz="1200" spc="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김성종</a:t>
            </a:r>
            <a:endParaRPr lang="en-US" altLang="ko-KR" sz="12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1200" spc="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2017202067 </a:t>
            </a:r>
            <a:r>
              <a:rPr lang="ko-KR" altLang="en-US" sz="1200" spc="1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조예슬</a:t>
            </a:r>
            <a:endParaRPr lang="en-US" altLang="ko-KR" sz="1200" spc="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79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13233D5-4EFB-4F13-80F2-16057D034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0" y="233870"/>
            <a:ext cx="5614566" cy="404371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5B814C8-5E6A-464E-8257-A6DA7CB01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73" y="233870"/>
            <a:ext cx="4876697" cy="485310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0F5BE42-0938-42B6-9D8E-C16188D56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1" y="4502020"/>
            <a:ext cx="5948575" cy="15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4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4FD019C-210F-4FFF-B2F3-6F070A774DA8}"/>
              </a:ext>
            </a:extLst>
          </p:cNvPr>
          <p:cNvSpPr/>
          <p:nvPr/>
        </p:nvSpPr>
        <p:spPr>
          <a:xfrm>
            <a:off x="3534458" y="204967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DBB8D-367A-4689-A4CA-B04D0C4E76BA}"/>
              </a:ext>
            </a:extLst>
          </p:cNvPr>
          <p:cNvSpPr txBox="1"/>
          <p:nvPr/>
        </p:nvSpPr>
        <p:spPr>
          <a:xfrm>
            <a:off x="4277408" y="2056974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DD5F0-4F68-4626-AD22-946B2983E76E}"/>
              </a:ext>
            </a:extLst>
          </p:cNvPr>
          <p:cNvSpPr txBox="1"/>
          <p:nvPr/>
        </p:nvSpPr>
        <p:spPr>
          <a:xfrm>
            <a:off x="4277408" y="4013775"/>
            <a:ext cx="316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다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46774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A5C7E4-C172-4602-B6EA-B9D7BE0AEF84}"/>
              </a:ext>
            </a:extLst>
          </p:cNvPr>
          <p:cNvSpPr/>
          <p:nvPr/>
        </p:nvSpPr>
        <p:spPr>
          <a:xfrm>
            <a:off x="774700" y="98895"/>
            <a:ext cx="5130105" cy="67591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C81B8C-A585-42C4-B4CD-55E5598C48EA}"/>
              </a:ext>
            </a:extLst>
          </p:cNvPr>
          <p:cNvSpPr/>
          <p:nvPr/>
        </p:nvSpPr>
        <p:spPr>
          <a:xfrm>
            <a:off x="774695" y="98896"/>
            <a:ext cx="5130109" cy="29837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Application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C62BCD-A257-4222-8EBE-0B0E7F620176}"/>
              </a:ext>
            </a:extLst>
          </p:cNvPr>
          <p:cNvSpPr/>
          <p:nvPr/>
        </p:nvSpPr>
        <p:spPr>
          <a:xfrm>
            <a:off x="946599" y="3190569"/>
            <a:ext cx="1625156" cy="8554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Front- End</a:t>
            </a:r>
            <a:endParaRPr lang="ko-KR" altLang="en-US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2789D0-9CE5-4852-BE90-383959699091}"/>
              </a:ext>
            </a:extLst>
          </p:cNvPr>
          <p:cNvSpPr/>
          <p:nvPr/>
        </p:nvSpPr>
        <p:spPr>
          <a:xfrm>
            <a:off x="946599" y="3190568"/>
            <a:ext cx="1625156" cy="2654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Web page</a:t>
            </a:r>
            <a:endParaRPr lang="ko-KR" altLang="en-US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35D343-DF4E-4EFD-9AF7-0573BC6CFC4B}"/>
              </a:ext>
            </a:extLst>
          </p:cNvPr>
          <p:cNvSpPr/>
          <p:nvPr/>
        </p:nvSpPr>
        <p:spPr>
          <a:xfrm>
            <a:off x="3670533" y="414509"/>
            <a:ext cx="2116284" cy="6407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53ED1C-6978-4A03-9441-F76FD8C5E689}"/>
              </a:ext>
            </a:extLst>
          </p:cNvPr>
          <p:cNvSpPr/>
          <p:nvPr/>
        </p:nvSpPr>
        <p:spPr>
          <a:xfrm>
            <a:off x="3670527" y="425873"/>
            <a:ext cx="2116289" cy="3512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Database(MySQL)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411E51-8FD7-4718-BFD7-45534CC459A2}"/>
              </a:ext>
            </a:extLst>
          </p:cNvPr>
          <p:cNvCxnSpPr>
            <a:cxnSpLocks/>
          </p:cNvCxnSpPr>
          <p:nvPr/>
        </p:nvCxnSpPr>
        <p:spPr>
          <a:xfrm>
            <a:off x="3663384" y="3776881"/>
            <a:ext cx="2123433" cy="3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16DC64-0890-4C3B-B697-39ABCC0F12A5}"/>
              </a:ext>
            </a:extLst>
          </p:cNvPr>
          <p:cNvSpPr/>
          <p:nvPr/>
        </p:nvSpPr>
        <p:spPr>
          <a:xfrm>
            <a:off x="3935823" y="1366023"/>
            <a:ext cx="1595717" cy="225361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제목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장르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작품소개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최초 업데이트일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CDA6EE-E3F1-4BDE-8E0C-408B4DE0AFE4}"/>
              </a:ext>
            </a:extLst>
          </p:cNvPr>
          <p:cNvSpPr/>
          <p:nvPr/>
        </p:nvSpPr>
        <p:spPr>
          <a:xfrm>
            <a:off x="3935823" y="1351880"/>
            <a:ext cx="1595717" cy="3512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기본정보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DF0EFA-66E0-4D72-9F52-5A81F8E1A0DE}"/>
              </a:ext>
            </a:extLst>
          </p:cNvPr>
          <p:cNvSpPr txBox="1"/>
          <p:nvPr/>
        </p:nvSpPr>
        <p:spPr>
          <a:xfrm>
            <a:off x="4638422" y="2742071"/>
            <a:ext cx="27716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AE9EC9-0FF9-4547-B990-E9069E65CDCE}"/>
              </a:ext>
            </a:extLst>
          </p:cNvPr>
          <p:cNvSpPr/>
          <p:nvPr/>
        </p:nvSpPr>
        <p:spPr>
          <a:xfrm>
            <a:off x="3935823" y="4001997"/>
            <a:ext cx="1595717" cy="27313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트렌드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트렌드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기간별 </a:t>
            </a:r>
            <a:r>
              <a:rPr lang="ko-KR" altLang="en-US" sz="13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긍부정도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Aspect 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추출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FC13D3-7512-4A62-BE26-430CD17881BC}"/>
              </a:ext>
            </a:extLst>
          </p:cNvPr>
          <p:cNvSpPr/>
          <p:nvPr/>
        </p:nvSpPr>
        <p:spPr>
          <a:xfrm>
            <a:off x="3935823" y="3987854"/>
            <a:ext cx="1595717" cy="4218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분석정보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4227546-DB2C-4EFB-BA99-79927043CF19}"/>
              </a:ext>
            </a:extLst>
          </p:cNvPr>
          <p:cNvCxnSpPr>
            <a:stCxn id="5" idx="3"/>
          </p:cNvCxnSpPr>
          <p:nvPr/>
        </p:nvCxnSpPr>
        <p:spPr>
          <a:xfrm>
            <a:off x="2571755" y="3323303"/>
            <a:ext cx="1108791" cy="491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B062687-760A-4513-BC45-5D29AD35B29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2571755" y="3618271"/>
            <a:ext cx="1098778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93DF5D-3BFF-4A65-AD03-6A36EC17A855}"/>
              </a:ext>
            </a:extLst>
          </p:cNvPr>
          <p:cNvSpPr txBox="1"/>
          <p:nvPr/>
        </p:nvSpPr>
        <p:spPr>
          <a:xfrm>
            <a:off x="2667770" y="2968943"/>
            <a:ext cx="8736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9AEB8-EA8E-4E2B-93BF-68F64043BF35}"/>
              </a:ext>
            </a:extLst>
          </p:cNvPr>
          <p:cNvSpPr txBox="1"/>
          <p:nvPr/>
        </p:nvSpPr>
        <p:spPr>
          <a:xfrm>
            <a:off x="2684338" y="3678266"/>
            <a:ext cx="8736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정보제공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E57F65-3991-4C54-B6C6-4EE79B3BFEB1}"/>
              </a:ext>
            </a:extLst>
          </p:cNvPr>
          <p:cNvSpPr/>
          <p:nvPr/>
        </p:nvSpPr>
        <p:spPr>
          <a:xfrm>
            <a:off x="6650634" y="397269"/>
            <a:ext cx="2991430" cy="59907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91E7115-8633-4A64-9998-BD482F2FE806}"/>
              </a:ext>
            </a:extLst>
          </p:cNvPr>
          <p:cNvCxnSpPr>
            <a:cxnSpLocks/>
            <a:stCxn id="23" idx="1"/>
            <a:endCxn id="9" idx="3"/>
          </p:cNvCxnSpPr>
          <p:nvPr/>
        </p:nvCxnSpPr>
        <p:spPr>
          <a:xfrm flipH="1">
            <a:off x="5531540" y="2211928"/>
            <a:ext cx="1251381" cy="28090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F28401-F45A-4F60-84A9-A95928320F24}"/>
              </a:ext>
            </a:extLst>
          </p:cNvPr>
          <p:cNvSpPr/>
          <p:nvPr/>
        </p:nvSpPr>
        <p:spPr>
          <a:xfrm>
            <a:off x="6650630" y="397269"/>
            <a:ext cx="2991429" cy="41477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Python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B0F62A-A21B-45FD-A30A-84C53833304D}"/>
              </a:ext>
            </a:extLst>
          </p:cNvPr>
          <p:cNvSpPr/>
          <p:nvPr/>
        </p:nvSpPr>
        <p:spPr>
          <a:xfrm>
            <a:off x="6782521" y="3970654"/>
            <a:ext cx="2749220" cy="22153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웹소설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3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트렌드분석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트렌드 분석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감성분석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속성 분석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1EA2FE-7C4C-406C-915B-F95D569F219C}"/>
              </a:ext>
            </a:extLst>
          </p:cNvPr>
          <p:cNvSpPr/>
          <p:nvPr/>
        </p:nvSpPr>
        <p:spPr>
          <a:xfrm>
            <a:off x="6782520" y="3970655"/>
            <a:ext cx="2749220" cy="3195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자연어처리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분석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B2AB81-5CF5-48DD-8610-79CBEBFB89D5}"/>
              </a:ext>
            </a:extLst>
          </p:cNvPr>
          <p:cNvSpPr/>
          <p:nvPr/>
        </p:nvSpPr>
        <p:spPr>
          <a:xfrm>
            <a:off x="6782921" y="1349374"/>
            <a:ext cx="2749220" cy="172510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 : 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글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작성일자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 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글 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작성일자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글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작성일자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 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기본정보 및 댓글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3CDA58-9348-41F2-BDB2-2483D6F00EFD}"/>
              </a:ext>
            </a:extLst>
          </p:cNvPr>
          <p:cNvSpPr/>
          <p:nvPr/>
        </p:nvSpPr>
        <p:spPr>
          <a:xfrm>
            <a:off x="6782920" y="1349372"/>
            <a:ext cx="2749220" cy="2809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수집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EFD062F-AD12-4DF2-A848-FDEB84713A86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8157130" y="3074482"/>
            <a:ext cx="401" cy="89617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13C04BC-EB4A-450D-BC5D-CC2E76AFDCB4}"/>
              </a:ext>
            </a:extLst>
          </p:cNvPr>
          <p:cNvCxnSpPr>
            <a:cxnSpLocks/>
            <a:stCxn id="21" idx="1"/>
            <a:endCxn id="12" idx="3"/>
          </p:cNvCxnSpPr>
          <p:nvPr/>
        </p:nvCxnSpPr>
        <p:spPr>
          <a:xfrm flipH="1">
            <a:off x="5531540" y="5078304"/>
            <a:ext cx="1250981" cy="2893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6B09D9-BC31-42B0-B0DA-0FE4157CC4E1}"/>
              </a:ext>
            </a:extLst>
          </p:cNvPr>
          <p:cNvSpPr/>
          <p:nvPr/>
        </p:nvSpPr>
        <p:spPr>
          <a:xfrm>
            <a:off x="10065171" y="159453"/>
            <a:ext cx="1370863" cy="13197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인스타그램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24ADB6-5C49-4496-BCA8-F88DA076D3A9}"/>
              </a:ext>
            </a:extLst>
          </p:cNvPr>
          <p:cNvSpPr/>
          <p:nvPr/>
        </p:nvSpPr>
        <p:spPr>
          <a:xfrm>
            <a:off x="10065168" y="150026"/>
            <a:ext cx="1370863" cy="32051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E4DBDC-DCBE-458E-9E0E-FFD148990B54}"/>
              </a:ext>
            </a:extLst>
          </p:cNvPr>
          <p:cNvSpPr/>
          <p:nvPr/>
        </p:nvSpPr>
        <p:spPr>
          <a:xfrm>
            <a:off x="10065171" y="1597040"/>
            <a:ext cx="1370863" cy="15224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다음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69A733-2E78-4A84-9F0A-8B08D74F1630}"/>
              </a:ext>
            </a:extLst>
          </p:cNvPr>
          <p:cNvSpPr/>
          <p:nvPr/>
        </p:nvSpPr>
        <p:spPr>
          <a:xfrm>
            <a:off x="10065168" y="1573475"/>
            <a:ext cx="1370863" cy="32051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048DBD-59E5-4C15-BD8A-F0CD9B579D27}"/>
              </a:ext>
            </a:extLst>
          </p:cNvPr>
          <p:cNvSpPr/>
          <p:nvPr/>
        </p:nvSpPr>
        <p:spPr>
          <a:xfrm>
            <a:off x="10065171" y="3324504"/>
            <a:ext cx="1370863" cy="12419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디시인사이드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endParaRPr lang="ko-KR" altLang="en-US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AFB86CF-9BF4-4EA7-A02A-18BEACBE3BCA}"/>
              </a:ext>
            </a:extLst>
          </p:cNvPr>
          <p:cNvSpPr/>
          <p:nvPr/>
        </p:nvSpPr>
        <p:spPr>
          <a:xfrm>
            <a:off x="10065169" y="3324504"/>
            <a:ext cx="1370863" cy="32051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D03B40-D1E0-4F85-A54A-5BBE9E007456}"/>
              </a:ext>
            </a:extLst>
          </p:cNvPr>
          <p:cNvSpPr/>
          <p:nvPr/>
        </p:nvSpPr>
        <p:spPr>
          <a:xfrm>
            <a:off x="10065171" y="4731456"/>
            <a:ext cx="1370863" cy="202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카카페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리디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문피아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조아라</a:t>
            </a:r>
            <a:endParaRPr lang="en-US" altLang="ko-KR" sz="13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1B2BB5-2E97-419F-B482-14F7661D6DB5}"/>
              </a:ext>
            </a:extLst>
          </p:cNvPr>
          <p:cNvSpPr/>
          <p:nvPr/>
        </p:nvSpPr>
        <p:spPr>
          <a:xfrm>
            <a:off x="10065170" y="4731456"/>
            <a:ext cx="1370863" cy="32051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플랫폼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B362445-FA12-4D5B-BD09-5F65D6C91569}"/>
              </a:ext>
            </a:extLst>
          </p:cNvPr>
          <p:cNvCxnSpPr>
            <a:cxnSpLocks/>
            <a:stCxn id="39" idx="1"/>
            <a:endCxn id="23" idx="3"/>
          </p:cNvCxnSpPr>
          <p:nvPr/>
        </p:nvCxnSpPr>
        <p:spPr>
          <a:xfrm flipH="1">
            <a:off x="9532141" y="1272996"/>
            <a:ext cx="635205" cy="93893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C8EC1C3-381C-4587-8ECA-0D2DEF2164EB}"/>
              </a:ext>
            </a:extLst>
          </p:cNvPr>
          <p:cNvCxnSpPr>
            <a:cxnSpLocks/>
            <a:stCxn id="40" idx="1"/>
            <a:endCxn id="23" idx="3"/>
          </p:cNvCxnSpPr>
          <p:nvPr/>
        </p:nvCxnSpPr>
        <p:spPr>
          <a:xfrm flipH="1" flipV="1">
            <a:off x="9532141" y="2211928"/>
            <a:ext cx="635205" cy="7226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92E7C6B-0439-4569-8893-BD23DEC81408}"/>
              </a:ext>
            </a:extLst>
          </p:cNvPr>
          <p:cNvCxnSpPr>
            <a:cxnSpLocks/>
            <a:stCxn id="41" idx="1"/>
            <a:endCxn id="23" idx="3"/>
          </p:cNvCxnSpPr>
          <p:nvPr/>
        </p:nvCxnSpPr>
        <p:spPr>
          <a:xfrm flipH="1" flipV="1">
            <a:off x="9532141" y="2211928"/>
            <a:ext cx="635205" cy="217246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CF22FA2-CA7C-4F09-9483-C254DF98C9FC}"/>
              </a:ext>
            </a:extLst>
          </p:cNvPr>
          <p:cNvCxnSpPr>
            <a:cxnSpLocks/>
            <a:stCxn id="42" idx="1"/>
            <a:endCxn id="23" idx="3"/>
          </p:cNvCxnSpPr>
          <p:nvPr/>
        </p:nvCxnSpPr>
        <p:spPr>
          <a:xfrm flipH="1" flipV="1">
            <a:off x="9532141" y="2211928"/>
            <a:ext cx="635205" cy="433952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6BA8DA-76CB-4B81-909F-FCCE694A5FC7}"/>
              </a:ext>
            </a:extLst>
          </p:cNvPr>
          <p:cNvSpPr/>
          <p:nvPr/>
        </p:nvSpPr>
        <p:spPr>
          <a:xfrm>
            <a:off x="10167346" y="1109544"/>
            <a:ext cx="1187614" cy="326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HTML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code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EE7840-6149-465D-A5F0-68CD939E36FF}"/>
              </a:ext>
            </a:extLst>
          </p:cNvPr>
          <p:cNvSpPr/>
          <p:nvPr/>
        </p:nvSpPr>
        <p:spPr>
          <a:xfrm>
            <a:off x="10167346" y="2771106"/>
            <a:ext cx="1187614" cy="326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HTML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code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B037F1-501B-48D1-BCE2-C9E751D07C90}"/>
              </a:ext>
            </a:extLst>
          </p:cNvPr>
          <p:cNvSpPr/>
          <p:nvPr/>
        </p:nvSpPr>
        <p:spPr>
          <a:xfrm>
            <a:off x="10167346" y="4220936"/>
            <a:ext cx="1187614" cy="326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HTML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code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DC7EE8-9C04-4E23-893A-3DC3430C9E3E}"/>
              </a:ext>
            </a:extLst>
          </p:cNvPr>
          <p:cNvSpPr/>
          <p:nvPr/>
        </p:nvSpPr>
        <p:spPr>
          <a:xfrm>
            <a:off x="10167346" y="6388003"/>
            <a:ext cx="1187614" cy="326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HTML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code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470F3A-7201-436A-A234-474AD33475C1}"/>
              </a:ext>
            </a:extLst>
          </p:cNvPr>
          <p:cNvSpPr txBox="1"/>
          <p:nvPr/>
        </p:nvSpPr>
        <p:spPr>
          <a:xfrm>
            <a:off x="3801177" y="792611"/>
            <a:ext cx="1854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Back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End</a:t>
            </a:r>
          </a:p>
          <a:p>
            <a:pPr algn="ctr"/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약 </a:t>
            </a:r>
            <a:r>
              <a:rPr lang="en-US" altLang="ko-KR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7</a:t>
            </a:r>
            <a:r>
              <a:rPr lang="ko-KR" altLang="en-US" sz="13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 작품의 정보 보유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0539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4FD019C-210F-4FFF-B2F3-6F070A774DA8}"/>
              </a:ext>
            </a:extLst>
          </p:cNvPr>
          <p:cNvSpPr/>
          <p:nvPr/>
        </p:nvSpPr>
        <p:spPr>
          <a:xfrm>
            <a:off x="3534458" y="204967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DBB8D-367A-4689-A4CA-B04D0C4E76BA}"/>
              </a:ext>
            </a:extLst>
          </p:cNvPr>
          <p:cNvSpPr txBox="1"/>
          <p:nvPr/>
        </p:nvSpPr>
        <p:spPr>
          <a:xfrm>
            <a:off x="4277408" y="2056974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프로젝트의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A19D-F8EC-4B5E-939A-5EC292904022}"/>
              </a:ext>
            </a:extLst>
          </p:cNvPr>
          <p:cNvSpPr txBox="1"/>
          <p:nvPr/>
        </p:nvSpPr>
        <p:spPr>
          <a:xfrm>
            <a:off x="4277408" y="2844225"/>
            <a:ext cx="5902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 및 개발의 내용 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개념 설계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F3322-DB96-4254-B688-35A005CF36CE}"/>
              </a:ext>
            </a:extLst>
          </p:cNvPr>
          <p:cNvSpPr txBox="1"/>
          <p:nvPr/>
        </p:nvSpPr>
        <p:spPr>
          <a:xfrm>
            <a:off x="4277408" y="3429000"/>
            <a:ext cx="530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나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중간 결과물 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상세 설계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DD5F0-4F68-4626-AD22-946B2983E76E}"/>
              </a:ext>
            </a:extLst>
          </p:cNvPr>
          <p:cNvSpPr txBox="1"/>
          <p:nvPr/>
        </p:nvSpPr>
        <p:spPr>
          <a:xfrm>
            <a:off x="4277408" y="4013775"/>
            <a:ext cx="400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다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수행 방법 및 과정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5B47803-5FA1-46D3-A91A-05A3B7F84002}"/>
              </a:ext>
            </a:extLst>
          </p:cNvPr>
          <p:cNvSpPr/>
          <p:nvPr/>
        </p:nvSpPr>
        <p:spPr>
          <a:xfrm>
            <a:off x="3534459" y="2044274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61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4FD019C-210F-4FFF-B2F3-6F070A774DA8}"/>
              </a:ext>
            </a:extLst>
          </p:cNvPr>
          <p:cNvSpPr/>
          <p:nvPr/>
        </p:nvSpPr>
        <p:spPr>
          <a:xfrm>
            <a:off x="3534458" y="204967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DBB8D-367A-4689-A4CA-B04D0C4E76BA}"/>
              </a:ext>
            </a:extLst>
          </p:cNvPr>
          <p:cNvSpPr txBox="1"/>
          <p:nvPr/>
        </p:nvSpPr>
        <p:spPr>
          <a:xfrm>
            <a:off x="4277408" y="2056974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프로젝트의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A19D-F8EC-4B5E-939A-5EC292904022}"/>
              </a:ext>
            </a:extLst>
          </p:cNvPr>
          <p:cNvSpPr txBox="1"/>
          <p:nvPr/>
        </p:nvSpPr>
        <p:spPr>
          <a:xfrm>
            <a:off x="4277408" y="2844225"/>
            <a:ext cx="5902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설계 및 개발의 내용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개념 설계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5B47803-5FA1-46D3-A91A-05A3B7F84002}"/>
              </a:ext>
            </a:extLst>
          </p:cNvPr>
          <p:cNvSpPr/>
          <p:nvPr/>
        </p:nvSpPr>
        <p:spPr>
          <a:xfrm>
            <a:off x="3534459" y="2044274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83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22A50F-7ECE-49CC-AEE8-8078010D1877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44F4-1A7B-4D97-A185-5681B4D75E24}"/>
              </a:ext>
            </a:extLst>
          </p:cNvPr>
          <p:cNvSpPr/>
          <p:nvPr/>
        </p:nvSpPr>
        <p:spPr>
          <a:xfrm>
            <a:off x="4860289" y="2289175"/>
            <a:ext cx="2603499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B3C74-F24B-4111-9059-8150F4F217DA}"/>
              </a:ext>
            </a:extLst>
          </p:cNvPr>
          <p:cNvSpPr/>
          <p:nvPr/>
        </p:nvSpPr>
        <p:spPr>
          <a:xfrm>
            <a:off x="779716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Aspect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9F2D5-2A36-44EE-B94C-17821A9EA155}"/>
              </a:ext>
            </a:extLst>
          </p:cNvPr>
          <p:cNvSpPr/>
          <p:nvPr/>
        </p:nvSpPr>
        <p:spPr>
          <a:xfrm>
            <a:off x="258381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감정 분석을 이용한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리뷰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긍부정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판별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8FCF3-6440-4679-8B51-FB6354B501FA}"/>
              </a:ext>
            </a:extLst>
          </p:cNvPr>
          <p:cNvSpPr/>
          <p:nvPr/>
        </p:nvSpPr>
        <p:spPr>
          <a:xfrm>
            <a:off x="4612640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언급수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작품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9C74D-D91D-428D-976F-1755C90145E0}"/>
              </a:ext>
            </a:extLst>
          </p:cNvPr>
          <p:cNvSpPr/>
          <p:nvPr/>
        </p:nvSpPr>
        <p:spPr>
          <a:xfrm>
            <a:off x="631761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화제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명사로 판단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55A866-1832-4686-9842-550222401531}"/>
              </a:ext>
            </a:extLst>
          </p:cNvPr>
          <p:cNvSpPr/>
          <p:nvPr/>
        </p:nvSpPr>
        <p:spPr>
          <a:xfrm>
            <a:off x="4612640" y="3990974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포스트 카운트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B2077-07D8-442C-AC43-050DF4FC98C9}"/>
              </a:ext>
            </a:extLst>
          </p:cNvPr>
          <p:cNvSpPr/>
          <p:nvPr/>
        </p:nvSpPr>
        <p:spPr>
          <a:xfrm>
            <a:off x="6317615" y="39909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TF-IDF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425B35-2B15-408F-AB09-6F004316C059}"/>
              </a:ext>
            </a:extLst>
          </p:cNvPr>
          <p:cNvSpPr/>
          <p:nvPr/>
        </p:nvSpPr>
        <p:spPr>
          <a:xfrm>
            <a:off x="5118100" y="4841873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176C6B-9C53-4EAD-AB38-D333F58EC627}"/>
              </a:ext>
            </a:extLst>
          </p:cNvPr>
          <p:cNvSpPr/>
          <p:nvPr/>
        </p:nvSpPr>
        <p:spPr>
          <a:xfrm>
            <a:off x="5118100" y="5692769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어플리케이션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DD0766-E772-4533-92E5-4DB2A80EDE7B}"/>
              </a:ext>
            </a:extLst>
          </p:cNvPr>
          <p:cNvSpPr/>
          <p:nvPr/>
        </p:nvSpPr>
        <p:spPr>
          <a:xfrm>
            <a:off x="80892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소셜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반응 분석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01E4C-4375-4549-8746-1C3E08C54625}"/>
              </a:ext>
            </a:extLst>
          </p:cNvPr>
          <p:cNvSpPr/>
          <p:nvPr/>
        </p:nvSpPr>
        <p:spPr>
          <a:xfrm>
            <a:off x="80892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특정 단어의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의존 형용사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4CE097-B70D-4D66-A61F-1948869FED6F}"/>
              </a:ext>
            </a:extLst>
          </p:cNvPr>
          <p:cNvSpPr/>
          <p:nvPr/>
        </p:nvSpPr>
        <p:spPr>
          <a:xfrm>
            <a:off x="29076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en-US" altLang="ko-KR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KoBERT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25ABC2-ED2F-4D60-AC1C-0220725AD3DB}"/>
              </a:ext>
            </a:extLst>
          </p:cNvPr>
          <p:cNvSpPr/>
          <p:nvPr/>
        </p:nvSpPr>
        <p:spPr>
          <a:xfrm>
            <a:off x="29076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그래프로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양상 확인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A49695A-5688-4BA9-8FEC-B3DCCC0A65CF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44819CB-B880-424B-A620-A2B4AF138B1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162040" y="12096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91013D4-FD45-479C-8BC4-4B210F3E7E19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71018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71148-03D9-4368-BA36-1524F6C9D13A}"/>
              </a:ext>
            </a:extLst>
          </p:cNvPr>
          <p:cNvCxnSpPr>
            <a:stCxn id="5" idx="1"/>
            <a:endCxn id="9" idx="0"/>
          </p:cNvCxnSpPr>
          <p:nvPr/>
        </p:nvCxnSpPr>
        <p:spPr>
          <a:xfrm rot="10800000" flipV="1">
            <a:off x="3561716" y="1749425"/>
            <a:ext cx="12985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A8E1079-4854-45C0-8882-42F2380C8EA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463790" y="1749425"/>
            <a:ext cx="13112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3D477DE-4290-4575-9BE9-D894994BC16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047740" y="2174875"/>
            <a:ext cx="22860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CDCCBB-346A-4538-9584-C3A70D81F2B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63515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49E72C-E51B-4E78-BE83-A7E19B63455A}"/>
              </a:ext>
            </a:extLst>
          </p:cNvPr>
          <p:cNvCxnSpPr>
            <a:cxnSpLocks/>
          </p:cNvCxnSpPr>
          <p:nvPr/>
        </p:nvCxnSpPr>
        <p:spPr>
          <a:xfrm>
            <a:off x="3561716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166A42B-0E4C-4297-8EBE-AAED8B0822E8}"/>
              </a:ext>
            </a:extLst>
          </p:cNvPr>
          <p:cNvCxnSpPr>
            <a:cxnSpLocks/>
          </p:cNvCxnSpPr>
          <p:nvPr/>
        </p:nvCxnSpPr>
        <p:spPr>
          <a:xfrm>
            <a:off x="3561716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A91E91D-4A6C-49FB-9CE5-137741EFE949}"/>
              </a:ext>
            </a:extLst>
          </p:cNvPr>
          <p:cNvCxnSpPr>
            <a:cxnSpLocks/>
          </p:cNvCxnSpPr>
          <p:nvPr/>
        </p:nvCxnSpPr>
        <p:spPr>
          <a:xfrm>
            <a:off x="5263515" y="37623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9FA47D-59FA-4C08-9B2D-03803317652B}"/>
              </a:ext>
            </a:extLst>
          </p:cNvPr>
          <p:cNvCxnSpPr>
            <a:cxnSpLocks/>
          </p:cNvCxnSpPr>
          <p:nvPr/>
        </p:nvCxnSpPr>
        <p:spPr>
          <a:xfrm>
            <a:off x="6992052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351A54-2FFE-4765-9673-818E030A3C44}"/>
              </a:ext>
            </a:extLst>
          </p:cNvPr>
          <p:cNvCxnSpPr>
            <a:cxnSpLocks/>
          </p:cNvCxnSpPr>
          <p:nvPr/>
        </p:nvCxnSpPr>
        <p:spPr>
          <a:xfrm>
            <a:off x="6968991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13C2199-994F-42E0-A895-13A2C351AB06}"/>
              </a:ext>
            </a:extLst>
          </p:cNvPr>
          <p:cNvCxnSpPr>
            <a:cxnSpLocks/>
          </p:cNvCxnSpPr>
          <p:nvPr/>
        </p:nvCxnSpPr>
        <p:spPr>
          <a:xfrm>
            <a:off x="8770621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90BD5AE-0543-4D3B-B974-CDACB5A56A8A}"/>
              </a:ext>
            </a:extLst>
          </p:cNvPr>
          <p:cNvCxnSpPr>
            <a:cxnSpLocks/>
          </p:cNvCxnSpPr>
          <p:nvPr/>
        </p:nvCxnSpPr>
        <p:spPr>
          <a:xfrm>
            <a:off x="8755382" y="3762374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DA583A50-4E9E-4CCD-BE32-0E82C47F214E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5565458" y="4311330"/>
            <a:ext cx="228599" cy="832485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12067899-055C-496B-96C2-17D5CC36254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6417946" y="4291329"/>
            <a:ext cx="228598" cy="87249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BB600CE-F57D-4F7C-8140-9783755BAAB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5981702" y="5578471"/>
            <a:ext cx="228596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B73882D-1D18-4201-BBDB-BBC5093FA503}"/>
              </a:ext>
            </a:extLst>
          </p:cNvPr>
          <p:cNvCxnSpPr>
            <a:cxnSpLocks/>
            <a:stCxn id="20" idx="2"/>
            <a:endCxn id="15" idx="1"/>
          </p:cNvCxnSpPr>
          <p:nvPr/>
        </p:nvCxnSpPr>
        <p:spPr>
          <a:xfrm rot="16200000" flipH="1">
            <a:off x="4075799" y="4110721"/>
            <a:ext cx="525043" cy="155956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F3F71482-F1BD-45DF-9AAC-E822264D00A8}"/>
              </a:ext>
            </a:extLst>
          </p:cNvPr>
          <p:cNvCxnSpPr>
            <a:cxnSpLocks/>
            <a:stCxn id="18" idx="2"/>
            <a:endCxn id="15" idx="3"/>
          </p:cNvCxnSpPr>
          <p:nvPr/>
        </p:nvCxnSpPr>
        <p:spPr>
          <a:xfrm rot="5400000">
            <a:off x="7644499" y="4057381"/>
            <a:ext cx="525043" cy="166624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94B37A-D891-48E0-AF40-9D29101FE21A}"/>
              </a:ext>
            </a:extLst>
          </p:cNvPr>
          <p:cNvSpPr/>
          <p:nvPr/>
        </p:nvSpPr>
        <p:spPr>
          <a:xfrm>
            <a:off x="51841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9A4BC-F023-481E-BC69-0273C22BF53F}"/>
              </a:ext>
            </a:extLst>
          </p:cNvPr>
          <p:cNvSpPr/>
          <p:nvPr/>
        </p:nvSpPr>
        <p:spPr>
          <a:xfrm>
            <a:off x="72923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디시인사이드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48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34ED1C-6155-476C-832D-0C3D31282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685129"/>
              </p:ext>
            </p:extLst>
          </p:nvPr>
        </p:nvGraphicFramePr>
        <p:xfrm>
          <a:off x="2483194" y="1198606"/>
          <a:ext cx="7501065" cy="465849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797451">
                  <a:extLst>
                    <a:ext uri="{9D8B030D-6E8A-4147-A177-3AD203B41FA5}">
                      <a16:colId xmlns:a16="http://schemas.microsoft.com/office/drawing/2014/main" val="2309926233"/>
                    </a:ext>
                  </a:extLst>
                </a:gridCol>
                <a:gridCol w="1765812">
                  <a:extLst>
                    <a:ext uri="{9D8B030D-6E8A-4147-A177-3AD203B41FA5}">
                      <a16:colId xmlns:a16="http://schemas.microsoft.com/office/drawing/2014/main" val="3325978810"/>
                    </a:ext>
                  </a:extLst>
                </a:gridCol>
                <a:gridCol w="420715">
                  <a:extLst>
                    <a:ext uri="{9D8B030D-6E8A-4147-A177-3AD203B41FA5}">
                      <a16:colId xmlns:a16="http://schemas.microsoft.com/office/drawing/2014/main" val="1498225773"/>
                    </a:ext>
                  </a:extLst>
                </a:gridCol>
                <a:gridCol w="1751275">
                  <a:extLst>
                    <a:ext uri="{9D8B030D-6E8A-4147-A177-3AD203B41FA5}">
                      <a16:colId xmlns:a16="http://schemas.microsoft.com/office/drawing/2014/main" val="756202900"/>
                    </a:ext>
                  </a:extLst>
                </a:gridCol>
                <a:gridCol w="1765812">
                  <a:extLst>
                    <a:ext uri="{9D8B030D-6E8A-4147-A177-3AD203B41FA5}">
                      <a16:colId xmlns:a16="http://schemas.microsoft.com/office/drawing/2014/main" val="3323205346"/>
                    </a:ext>
                  </a:extLst>
                </a:gridCol>
              </a:tblGrid>
              <a:tr h="58628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2865755" algn="ctr"/>
                          <a:tab pos="5731510" algn="r"/>
                        </a:tabLst>
                      </a:pPr>
                      <a:r>
                        <a:rPr lang="ko-KR" sz="1000" kern="100" dirty="0">
                          <a:effectLst/>
                        </a:rPr>
                        <a:t>플랫폼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비고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SNS </a:t>
                      </a:r>
                      <a:r>
                        <a:rPr lang="ko-KR" sz="1000" kern="100" dirty="0">
                          <a:effectLst/>
                        </a:rPr>
                        <a:t>및 커뮤니티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비고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1588071"/>
                  </a:ext>
                </a:extLst>
              </a:tr>
              <a:tr h="78293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조아라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프리미엄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 dirty="0">
                          <a:effectLst/>
                        </a:rPr>
                        <a:t>자유로운 연재 가능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 dirty="0">
                          <a:effectLst/>
                        </a:rPr>
                        <a:t>정식 </a:t>
                      </a:r>
                      <a:r>
                        <a:rPr lang="ko-KR" sz="600" kern="100" dirty="0" err="1">
                          <a:effectLst/>
                        </a:rPr>
                        <a:t>연재작</a:t>
                      </a:r>
                      <a:r>
                        <a:rPr lang="ko-KR" sz="600" kern="100" dirty="0">
                          <a:effectLst/>
                        </a:rPr>
                        <a:t> 선정기준 필요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네이버</a:t>
                      </a:r>
                      <a:r>
                        <a:rPr lang="en-US" altLang="ko-KR" sz="1000" kern="100" dirty="0">
                          <a:effectLst/>
                        </a:rPr>
                        <a:t>,</a:t>
                      </a:r>
                      <a:r>
                        <a:rPr lang="ko-KR" altLang="en-US" sz="1000" kern="100" dirty="0">
                          <a:effectLst/>
                        </a:rPr>
                        <a:t>다음</a:t>
                      </a:r>
                      <a:r>
                        <a:rPr lang="ko-KR" sz="1000" kern="100" dirty="0">
                          <a:effectLst/>
                        </a:rPr>
                        <a:t> 블로그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리뷰 중심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634261"/>
                  </a:ext>
                </a:extLst>
              </a:tr>
              <a:tr h="78293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문피아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</a:t>
                      </a:r>
                      <a:r>
                        <a:rPr lang="ko-KR" sz="1000" kern="100">
                          <a:effectLst/>
                        </a:rPr>
                        <a:t>유료 웹소설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>
                          <a:effectLst/>
                        </a:rPr>
                        <a:t>자유로운 연재 가능</a:t>
                      </a:r>
                      <a:endParaRPr lang="ko-KR" sz="1000" kern="10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>
                          <a:effectLst/>
                        </a:rPr>
                        <a:t>정식 연재작 선정기준 필요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티스토리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리뷰 중심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2319525"/>
                  </a:ext>
                </a:extLst>
              </a:tr>
              <a:tr h="58628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카카오페이지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리뷰 </a:t>
                      </a:r>
                      <a:r>
                        <a:rPr lang="ko-KR" sz="1000" kern="100" dirty="0" err="1">
                          <a:effectLst/>
                        </a:rPr>
                        <a:t>크롤링</a:t>
                      </a:r>
                      <a:r>
                        <a:rPr lang="ko-KR" sz="1000" kern="100" dirty="0">
                          <a:effectLst/>
                        </a:rPr>
                        <a:t> 불가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트위터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>
                          <a:effectLst/>
                        </a:rPr>
                        <a:t>독백형</a:t>
                      </a:r>
                      <a:endParaRPr lang="ko-KR" sz="1000" kern="10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>
                          <a:effectLst/>
                        </a:rPr>
                        <a:t>추천작으로 언급이 多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9312947"/>
                  </a:ext>
                </a:extLst>
              </a:tr>
              <a:tr h="5386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리디북스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인스타그램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>
                          <a:effectLst/>
                        </a:rPr>
                        <a:t>해시태그 이용한 검색만 가능</a:t>
                      </a:r>
                      <a:endParaRPr lang="ko-KR" sz="1000" kern="10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>
                          <a:effectLst/>
                        </a:rPr>
                        <a:t>리뷰 중심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5685835"/>
                  </a:ext>
                </a:extLst>
              </a:tr>
              <a:tr h="7951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네이버 시리즈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 dirty="0" err="1">
                          <a:effectLst/>
                        </a:rPr>
                        <a:t>화수별</a:t>
                      </a:r>
                      <a:r>
                        <a:rPr lang="ko-KR" sz="600" kern="100" dirty="0">
                          <a:effectLst/>
                        </a:rPr>
                        <a:t> 리뷰가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600" kern="100" dirty="0">
                          <a:effectLst/>
                        </a:rPr>
                        <a:t>전체 리뷰에 포함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</a:rPr>
                        <a:t>디씨인사이드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독백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리뷰</a:t>
                      </a:r>
                      <a:r>
                        <a:rPr lang="en-US" sz="1000" kern="100">
                          <a:effectLst/>
                        </a:rPr>
                        <a:t>, </a:t>
                      </a:r>
                      <a:r>
                        <a:rPr lang="ko-KR" sz="1000" kern="100">
                          <a:effectLst/>
                        </a:rPr>
                        <a:t>추천 多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4973645"/>
                  </a:ext>
                </a:extLst>
              </a:tr>
              <a:tr h="58628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네이버 웹소설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네이버 단독 </a:t>
                      </a:r>
                      <a:r>
                        <a:rPr lang="ko-KR" sz="1000" kern="100" dirty="0" err="1">
                          <a:effectLst/>
                        </a:rPr>
                        <a:t>연재작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</a:rPr>
                        <a:t>인스티즈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추천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독백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리뷰 多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8908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65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22A50F-7ECE-49CC-AEE8-8078010D1877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44F4-1A7B-4D97-A185-5681B4D75E24}"/>
              </a:ext>
            </a:extLst>
          </p:cNvPr>
          <p:cNvSpPr/>
          <p:nvPr/>
        </p:nvSpPr>
        <p:spPr>
          <a:xfrm>
            <a:off x="4860289" y="2289175"/>
            <a:ext cx="2603499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B3C74-F24B-4111-9059-8150F4F217DA}"/>
              </a:ext>
            </a:extLst>
          </p:cNvPr>
          <p:cNvSpPr/>
          <p:nvPr/>
        </p:nvSpPr>
        <p:spPr>
          <a:xfrm>
            <a:off x="779716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Aspect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9F2D5-2A36-44EE-B94C-17821A9EA155}"/>
              </a:ext>
            </a:extLst>
          </p:cNvPr>
          <p:cNvSpPr/>
          <p:nvPr/>
        </p:nvSpPr>
        <p:spPr>
          <a:xfrm>
            <a:off x="258381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감정 분석을 이용한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리뷰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긍부정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판별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8FCF3-6440-4679-8B51-FB6354B501FA}"/>
              </a:ext>
            </a:extLst>
          </p:cNvPr>
          <p:cNvSpPr/>
          <p:nvPr/>
        </p:nvSpPr>
        <p:spPr>
          <a:xfrm>
            <a:off x="4612640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언급수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작품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9C74D-D91D-428D-976F-1755C90145E0}"/>
              </a:ext>
            </a:extLst>
          </p:cNvPr>
          <p:cNvSpPr/>
          <p:nvPr/>
        </p:nvSpPr>
        <p:spPr>
          <a:xfrm>
            <a:off x="631761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화제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명사로 판단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55A866-1832-4686-9842-550222401531}"/>
              </a:ext>
            </a:extLst>
          </p:cNvPr>
          <p:cNvSpPr/>
          <p:nvPr/>
        </p:nvSpPr>
        <p:spPr>
          <a:xfrm>
            <a:off x="4612640" y="3990974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포스트 카운트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B2077-07D8-442C-AC43-050DF4FC98C9}"/>
              </a:ext>
            </a:extLst>
          </p:cNvPr>
          <p:cNvSpPr/>
          <p:nvPr/>
        </p:nvSpPr>
        <p:spPr>
          <a:xfrm>
            <a:off x="6317615" y="39909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TF-IDF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425B35-2B15-408F-AB09-6F004316C059}"/>
              </a:ext>
            </a:extLst>
          </p:cNvPr>
          <p:cNvSpPr/>
          <p:nvPr/>
        </p:nvSpPr>
        <p:spPr>
          <a:xfrm>
            <a:off x="5118100" y="4841873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176C6B-9C53-4EAD-AB38-D333F58EC627}"/>
              </a:ext>
            </a:extLst>
          </p:cNvPr>
          <p:cNvSpPr/>
          <p:nvPr/>
        </p:nvSpPr>
        <p:spPr>
          <a:xfrm>
            <a:off x="5118100" y="5692769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어플리케이션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DD0766-E772-4533-92E5-4DB2A80EDE7B}"/>
              </a:ext>
            </a:extLst>
          </p:cNvPr>
          <p:cNvSpPr/>
          <p:nvPr/>
        </p:nvSpPr>
        <p:spPr>
          <a:xfrm>
            <a:off x="80892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소셜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반응 분석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01E4C-4375-4549-8746-1C3E08C54625}"/>
              </a:ext>
            </a:extLst>
          </p:cNvPr>
          <p:cNvSpPr/>
          <p:nvPr/>
        </p:nvSpPr>
        <p:spPr>
          <a:xfrm>
            <a:off x="80892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특정 단어의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의존 형용사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4CE097-B70D-4D66-A61F-1948869FED6F}"/>
              </a:ext>
            </a:extLst>
          </p:cNvPr>
          <p:cNvSpPr/>
          <p:nvPr/>
        </p:nvSpPr>
        <p:spPr>
          <a:xfrm>
            <a:off x="29076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en-US" altLang="ko-KR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KoBERT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25ABC2-ED2F-4D60-AC1C-0220725AD3DB}"/>
              </a:ext>
            </a:extLst>
          </p:cNvPr>
          <p:cNvSpPr/>
          <p:nvPr/>
        </p:nvSpPr>
        <p:spPr>
          <a:xfrm>
            <a:off x="29076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그래프로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양상 확인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A49695A-5688-4BA9-8FEC-B3DCCC0A65CF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44819CB-B880-424B-A620-A2B4AF138B1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162040" y="12096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91013D4-FD45-479C-8BC4-4B210F3E7E19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71018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71148-03D9-4368-BA36-1524F6C9D13A}"/>
              </a:ext>
            </a:extLst>
          </p:cNvPr>
          <p:cNvCxnSpPr>
            <a:stCxn id="5" idx="1"/>
            <a:endCxn id="9" idx="0"/>
          </p:cNvCxnSpPr>
          <p:nvPr/>
        </p:nvCxnSpPr>
        <p:spPr>
          <a:xfrm rot="10800000" flipV="1">
            <a:off x="3561716" y="1749425"/>
            <a:ext cx="12985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A8E1079-4854-45C0-8882-42F2380C8EA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463790" y="1749425"/>
            <a:ext cx="13112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3D477DE-4290-4575-9BE9-D894994BC16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047740" y="2174875"/>
            <a:ext cx="22860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CDCCBB-346A-4538-9584-C3A70D81F2B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63515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49E72C-E51B-4E78-BE83-A7E19B63455A}"/>
              </a:ext>
            </a:extLst>
          </p:cNvPr>
          <p:cNvCxnSpPr>
            <a:cxnSpLocks/>
          </p:cNvCxnSpPr>
          <p:nvPr/>
        </p:nvCxnSpPr>
        <p:spPr>
          <a:xfrm>
            <a:off x="3561716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166A42B-0E4C-4297-8EBE-AAED8B0822E8}"/>
              </a:ext>
            </a:extLst>
          </p:cNvPr>
          <p:cNvCxnSpPr>
            <a:cxnSpLocks/>
          </p:cNvCxnSpPr>
          <p:nvPr/>
        </p:nvCxnSpPr>
        <p:spPr>
          <a:xfrm>
            <a:off x="3561716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A91E91D-4A6C-49FB-9CE5-137741EFE949}"/>
              </a:ext>
            </a:extLst>
          </p:cNvPr>
          <p:cNvCxnSpPr>
            <a:cxnSpLocks/>
          </p:cNvCxnSpPr>
          <p:nvPr/>
        </p:nvCxnSpPr>
        <p:spPr>
          <a:xfrm>
            <a:off x="5263515" y="37623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9FA47D-59FA-4C08-9B2D-03803317652B}"/>
              </a:ext>
            </a:extLst>
          </p:cNvPr>
          <p:cNvCxnSpPr>
            <a:cxnSpLocks/>
          </p:cNvCxnSpPr>
          <p:nvPr/>
        </p:nvCxnSpPr>
        <p:spPr>
          <a:xfrm>
            <a:off x="6992052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351A54-2FFE-4765-9673-818E030A3C44}"/>
              </a:ext>
            </a:extLst>
          </p:cNvPr>
          <p:cNvCxnSpPr>
            <a:cxnSpLocks/>
          </p:cNvCxnSpPr>
          <p:nvPr/>
        </p:nvCxnSpPr>
        <p:spPr>
          <a:xfrm>
            <a:off x="6968991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13C2199-994F-42E0-A895-13A2C351AB06}"/>
              </a:ext>
            </a:extLst>
          </p:cNvPr>
          <p:cNvCxnSpPr>
            <a:cxnSpLocks/>
          </p:cNvCxnSpPr>
          <p:nvPr/>
        </p:nvCxnSpPr>
        <p:spPr>
          <a:xfrm>
            <a:off x="8770621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90BD5AE-0543-4D3B-B974-CDACB5A56A8A}"/>
              </a:ext>
            </a:extLst>
          </p:cNvPr>
          <p:cNvCxnSpPr>
            <a:cxnSpLocks/>
          </p:cNvCxnSpPr>
          <p:nvPr/>
        </p:nvCxnSpPr>
        <p:spPr>
          <a:xfrm>
            <a:off x="8755382" y="3762374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DA583A50-4E9E-4CCD-BE32-0E82C47F214E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5565458" y="4311330"/>
            <a:ext cx="228599" cy="832485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12067899-055C-496B-96C2-17D5CC36254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6417946" y="4291329"/>
            <a:ext cx="228598" cy="87249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BB600CE-F57D-4F7C-8140-9783755BAAB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5981702" y="5578471"/>
            <a:ext cx="228596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B73882D-1D18-4201-BBDB-BBC5093FA503}"/>
              </a:ext>
            </a:extLst>
          </p:cNvPr>
          <p:cNvCxnSpPr>
            <a:stCxn id="20" idx="2"/>
            <a:endCxn id="15" idx="1"/>
          </p:cNvCxnSpPr>
          <p:nvPr/>
        </p:nvCxnSpPr>
        <p:spPr>
          <a:xfrm rot="16200000" flipH="1">
            <a:off x="4075799" y="4110721"/>
            <a:ext cx="525043" cy="155956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F3F71482-F1BD-45DF-9AAC-E822264D00A8}"/>
              </a:ext>
            </a:extLst>
          </p:cNvPr>
          <p:cNvCxnSpPr>
            <a:stCxn id="18" idx="2"/>
            <a:endCxn id="15" idx="3"/>
          </p:cNvCxnSpPr>
          <p:nvPr/>
        </p:nvCxnSpPr>
        <p:spPr>
          <a:xfrm rot="5400000">
            <a:off x="7644499" y="4057381"/>
            <a:ext cx="525043" cy="166624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94B37A-D891-48E0-AF40-9D29101FE21A}"/>
              </a:ext>
            </a:extLst>
          </p:cNvPr>
          <p:cNvSpPr/>
          <p:nvPr/>
        </p:nvSpPr>
        <p:spPr>
          <a:xfrm>
            <a:off x="51841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9A4BC-F023-481E-BC69-0273C22BF53F}"/>
              </a:ext>
            </a:extLst>
          </p:cNvPr>
          <p:cNvSpPr/>
          <p:nvPr/>
        </p:nvSpPr>
        <p:spPr>
          <a:xfrm>
            <a:off x="72923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디시인사이드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69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4FD019C-210F-4FFF-B2F3-6F070A774DA8}"/>
              </a:ext>
            </a:extLst>
          </p:cNvPr>
          <p:cNvSpPr/>
          <p:nvPr/>
        </p:nvSpPr>
        <p:spPr>
          <a:xfrm>
            <a:off x="3534458" y="204967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DBB8D-367A-4689-A4CA-B04D0C4E76BA}"/>
              </a:ext>
            </a:extLst>
          </p:cNvPr>
          <p:cNvSpPr txBox="1"/>
          <p:nvPr/>
        </p:nvSpPr>
        <p:spPr>
          <a:xfrm>
            <a:off x="4277408" y="2056974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프로젝트의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F3322-DB96-4254-B688-35A005CF36CE}"/>
              </a:ext>
            </a:extLst>
          </p:cNvPr>
          <p:cNvSpPr txBox="1"/>
          <p:nvPr/>
        </p:nvSpPr>
        <p:spPr>
          <a:xfrm>
            <a:off x="4277408" y="3429000"/>
            <a:ext cx="4516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나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중간 결과물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상세설계</a:t>
            </a:r>
            <a:r>
              <a:rPr lang="en-US" altLang="ko-KR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5B47803-5FA1-46D3-A91A-05A3B7F84002}"/>
              </a:ext>
            </a:extLst>
          </p:cNvPr>
          <p:cNvSpPr/>
          <p:nvPr/>
        </p:nvSpPr>
        <p:spPr>
          <a:xfrm>
            <a:off x="3534459" y="2044274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28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22A50F-7ECE-49CC-AEE8-8078010D1877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E47238-5E69-4741-B80C-F24BB767FCF5}"/>
              </a:ext>
            </a:extLst>
          </p:cNvPr>
          <p:cNvSpPr/>
          <p:nvPr/>
        </p:nvSpPr>
        <p:spPr>
          <a:xfrm>
            <a:off x="51841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8775B1-3434-4F4C-B51B-417701B0CA93}"/>
              </a:ext>
            </a:extLst>
          </p:cNvPr>
          <p:cNvSpPr/>
          <p:nvPr/>
        </p:nvSpPr>
        <p:spPr>
          <a:xfrm>
            <a:off x="72923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디시인사이드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44F4-1A7B-4D97-A185-5681B4D75E24}"/>
              </a:ext>
            </a:extLst>
          </p:cNvPr>
          <p:cNvSpPr/>
          <p:nvPr/>
        </p:nvSpPr>
        <p:spPr>
          <a:xfrm>
            <a:off x="4860289" y="2289175"/>
            <a:ext cx="2603499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B3C74-F24B-4111-9059-8150F4F217DA}"/>
              </a:ext>
            </a:extLst>
          </p:cNvPr>
          <p:cNvSpPr/>
          <p:nvPr/>
        </p:nvSpPr>
        <p:spPr>
          <a:xfrm>
            <a:off x="779716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Aspect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9F2D5-2A36-44EE-B94C-17821A9EA155}"/>
              </a:ext>
            </a:extLst>
          </p:cNvPr>
          <p:cNvSpPr/>
          <p:nvPr/>
        </p:nvSpPr>
        <p:spPr>
          <a:xfrm>
            <a:off x="258381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감정 분석을 이용한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리뷰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긍부정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판별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8FCF3-6440-4679-8B51-FB6354B501FA}"/>
              </a:ext>
            </a:extLst>
          </p:cNvPr>
          <p:cNvSpPr/>
          <p:nvPr/>
        </p:nvSpPr>
        <p:spPr>
          <a:xfrm>
            <a:off x="4612640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언급수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작품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9C74D-D91D-428D-976F-1755C90145E0}"/>
              </a:ext>
            </a:extLst>
          </p:cNvPr>
          <p:cNvSpPr/>
          <p:nvPr/>
        </p:nvSpPr>
        <p:spPr>
          <a:xfrm>
            <a:off x="631761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화제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명사로 판단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55A866-1832-4686-9842-550222401531}"/>
              </a:ext>
            </a:extLst>
          </p:cNvPr>
          <p:cNvSpPr/>
          <p:nvPr/>
        </p:nvSpPr>
        <p:spPr>
          <a:xfrm>
            <a:off x="4612640" y="3990974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포스트 카운트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B2077-07D8-442C-AC43-050DF4FC98C9}"/>
              </a:ext>
            </a:extLst>
          </p:cNvPr>
          <p:cNvSpPr/>
          <p:nvPr/>
        </p:nvSpPr>
        <p:spPr>
          <a:xfrm>
            <a:off x="6317615" y="39909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TF-IDF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425B35-2B15-408F-AB09-6F004316C059}"/>
              </a:ext>
            </a:extLst>
          </p:cNvPr>
          <p:cNvSpPr/>
          <p:nvPr/>
        </p:nvSpPr>
        <p:spPr>
          <a:xfrm>
            <a:off x="5118100" y="4841873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176C6B-9C53-4EAD-AB38-D333F58EC627}"/>
              </a:ext>
            </a:extLst>
          </p:cNvPr>
          <p:cNvSpPr/>
          <p:nvPr/>
        </p:nvSpPr>
        <p:spPr>
          <a:xfrm>
            <a:off x="5118100" y="5692769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어플리케이션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DD0766-E772-4533-92E5-4DB2A80EDE7B}"/>
              </a:ext>
            </a:extLst>
          </p:cNvPr>
          <p:cNvSpPr/>
          <p:nvPr/>
        </p:nvSpPr>
        <p:spPr>
          <a:xfrm>
            <a:off x="80892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소셜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반응 분석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01E4C-4375-4549-8746-1C3E08C54625}"/>
              </a:ext>
            </a:extLst>
          </p:cNvPr>
          <p:cNvSpPr/>
          <p:nvPr/>
        </p:nvSpPr>
        <p:spPr>
          <a:xfrm>
            <a:off x="80892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특정 단어의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의존 형용사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4CE097-B70D-4D66-A61F-1948869FED6F}"/>
              </a:ext>
            </a:extLst>
          </p:cNvPr>
          <p:cNvSpPr/>
          <p:nvPr/>
        </p:nvSpPr>
        <p:spPr>
          <a:xfrm>
            <a:off x="29076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en-US" altLang="ko-KR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KoBERT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25ABC2-ED2F-4D60-AC1C-0220725AD3DB}"/>
              </a:ext>
            </a:extLst>
          </p:cNvPr>
          <p:cNvSpPr/>
          <p:nvPr/>
        </p:nvSpPr>
        <p:spPr>
          <a:xfrm>
            <a:off x="29076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그래프로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양상 확인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A49695A-5688-4BA9-8FEC-B3DCCC0A65CF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44819CB-B880-424B-A620-A2B4AF138B1D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6162040" y="12096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91013D4-FD45-479C-8BC4-4B210F3E7E1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71018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71148-03D9-4368-BA36-1524F6C9D13A}"/>
              </a:ext>
            </a:extLst>
          </p:cNvPr>
          <p:cNvCxnSpPr>
            <a:stCxn id="5" idx="1"/>
            <a:endCxn id="9" idx="0"/>
          </p:cNvCxnSpPr>
          <p:nvPr/>
        </p:nvCxnSpPr>
        <p:spPr>
          <a:xfrm rot="10800000" flipV="1">
            <a:off x="3561716" y="1749425"/>
            <a:ext cx="12985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A8E1079-4854-45C0-8882-42F2380C8EA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463790" y="1749425"/>
            <a:ext cx="13112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3D477DE-4290-4575-9BE9-D894994BC16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047740" y="2174875"/>
            <a:ext cx="22860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CDCCBB-346A-4538-9584-C3A70D81F2B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63515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49E72C-E51B-4E78-BE83-A7E19B63455A}"/>
              </a:ext>
            </a:extLst>
          </p:cNvPr>
          <p:cNvCxnSpPr>
            <a:cxnSpLocks/>
          </p:cNvCxnSpPr>
          <p:nvPr/>
        </p:nvCxnSpPr>
        <p:spPr>
          <a:xfrm>
            <a:off x="3561716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166A42B-0E4C-4297-8EBE-AAED8B0822E8}"/>
              </a:ext>
            </a:extLst>
          </p:cNvPr>
          <p:cNvCxnSpPr>
            <a:cxnSpLocks/>
          </p:cNvCxnSpPr>
          <p:nvPr/>
        </p:nvCxnSpPr>
        <p:spPr>
          <a:xfrm>
            <a:off x="3561716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A91E91D-4A6C-49FB-9CE5-137741EFE949}"/>
              </a:ext>
            </a:extLst>
          </p:cNvPr>
          <p:cNvCxnSpPr>
            <a:cxnSpLocks/>
          </p:cNvCxnSpPr>
          <p:nvPr/>
        </p:nvCxnSpPr>
        <p:spPr>
          <a:xfrm>
            <a:off x="5263515" y="37623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9FA47D-59FA-4C08-9B2D-03803317652B}"/>
              </a:ext>
            </a:extLst>
          </p:cNvPr>
          <p:cNvCxnSpPr>
            <a:cxnSpLocks/>
          </p:cNvCxnSpPr>
          <p:nvPr/>
        </p:nvCxnSpPr>
        <p:spPr>
          <a:xfrm>
            <a:off x="6992052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351A54-2FFE-4765-9673-818E030A3C44}"/>
              </a:ext>
            </a:extLst>
          </p:cNvPr>
          <p:cNvCxnSpPr>
            <a:cxnSpLocks/>
          </p:cNvCxnSpPr>
          <p:nvPr/>
        </p:nvCxnSpPr>
        <p:spPr>
          <a:xfrm>
            <a:off x="6968991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13C2199-994F-42E0-A895-13A2C351AB06}"/>
              </a:ext>
            </a:extLst>
          </p:cNvPr>
          <p:cNvCxnSpPr>
            <a:cxnSpLocks/>
          </p:cNvCxnSpPr>
          <p:nvPr/>
        </p:nvCxnSpPr>
        <p:spPr>
          <a:xfrm>
            <a:off x="8770621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90BD5AE-0543-4D3B-B974-CDACB5A56A8A}"/>
              </a:ext>
            </a:extLst>
          </p:cNvPr>
          <p:cNvCxnSpPr>
            <a:cxnSpLocks/>
          </p:cNvCxnSpPr>
          <p:nvPr/>
        </p:nvCxnSpPr>
        <p:spPr>
          <a:xfrm>
            <a:off x="8755382" y="3762374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DA583A50-4E9E-4CCD-BE32-0E82C47F214E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5565458" y="4311330"/>
            <a:ext cx="228599" cy="832485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12067899-055C-496B-96C2-17D5CC36254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6417946" y="4291329"/>
            <a:ext cx="228598" cy="87249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BB600CE-F57D-4F7C-8140-9783755BAAB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5981702" y="5578471"/>
            <a:ext cx="228596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B73882D-1D18-4201-BBDB-BBC5093FA503}"/>
              </a:ext>
            </a:extLst>
          </p:cNvPr>
          <p:cNvCxnSpPr>
            <a:stCxn id="20" idx="2"/>
            <a:endCxn id="15" idx="1"/>
          </p:cNvCxnSpPr>
          <p:nvPr/>
        </p:nvCxnSpPr>
        <p:spPr>
          <a:xfrm rot="16200000" flipH="1">
            <a:off x="4075799" y="4110721"/>
            <a:ext cx="525043" cy="155956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F3F71482-F1BD-45DF-9AAC-E822264D00A8}"/>
              </a:ext>
            </a:extLst>
          </p:cNvPr>
          <p:cNvCxnSpPr>
            <a:stCxn id="18" idx="2"/>
            <a:endCxn id="15" idx="3"/>
          </p:cNvCxnSpPr>
          <p:nvPr/>
        </p:nvCxnSpPr>
        <p:spPr>
          <a:xfrm rot="5400000">
            <a:off x="7644499" y="4057381"/>
            <a:ext cx="525043" cy="166624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2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4FD019C-210F-4FFF-B2F3-6F070A774DA8}"/>
              </a:ext>
            </a:extLst>
          </p:cNvPr>
          <p:cNvSpPr/>
          <p:nvPr/>
        </p:nvSpPr>
        <p:spPr>
          <a:xfrm>
            <a:off x="3534458" y="204967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EAD08D1-A4EE-46C3-BEE9-520AB18AD776}"/>
              </a:ext>
            </a:extLst>
          </p:cNvPr>
          <p:cNvSpPr/>
          <p:nvPr/>
        </p:nvSpPr>
        <p:spPr>
          <a:xfrm>
            <a:off x="3534458" y="2754021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797BB04-5E9F-4D77-901B-1AD58E525E41}"/>
              </a:ext>
            </a:extLst>
          </p:cNvPr>
          <p:cNvSpPr/>
          <p:nvPr/>
        </p:nvSpPr>
        <p:spPr>
          <a:xfrm>
            <a:off x="3534458" y="3458364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53F2407-27B8-4A88-B777-E46A229B52AB}"/>
              </a:ext>
            </a:extLst>
          </p:cNvPr>
          <p:cNvSpPr/>
          <p:nvPr/>
        </p:nvSpPr>
        <p:spPr>
          <a:xfrm>
            <a:off x="3553508" y="4143151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DBB8D-367A-4689-A4CA-B04D0C4E76BA}"/>
              </a:ext>
            </a:extLst>
          </p:cNvPr>
          <p:cNvSpPr txBox="1"/>
          <p:nvPr/>
        </p:nvSpPr>
        <p:spPr>
          <a:xfrm>
            <a:off x="4277408" y="2056974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프로젝트의 개요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0BF661-0E52-4152-B750-3A44206F958D}"/>
              </a:ext>
            </a:extLst>
          </p:cNvPr>
          <p:cNvSpPr txBox="1"/>
          <p:nvPr/>
        </p:nvSpPr>
        <p:spPr>
          <a:xfrm>
            <a:off x="4277407" y="2759290"/>
            <a:ext cx="2950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프로젝트의 내용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8509FD-D96A-4D30-94CD-4FAC1D6DEA65}"/>
              </a:ext>
            </a:extLst>
          </p:cNvPr>
          <p:cNvSpPr txBox="1"/>
          <p:nvPr/>
        </p:nvSpPr>
        <p:spPr>
          <a:xfrm>
            <a:off x="4277408" y="3464647"/>
            <a:ext cx="5872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프로젝트의 활용방안 및 기대효과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9DEDD5-17C3-4D91-A7D7-CDF252E7D400}"/>
              </a:ext>
            </a:extLst>
          </p:cNvPr>
          <p:cNvSpPr txBox="1"/>
          <p:nvPr/>
        </p:nvSpPr>
        <p:spPr>
          <a:xfrm>
            <a:off x="4271805" y="4168685"/>
            <a:ext cx="430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프로젝트의 향후 계획</a:t>
            </a:r>
          </a:p>
        </p:txBody>
      </p:sp>
    </p:spTree>
    <p:extLst>
      <p:ext uri="{BB962C8B-B14F-4D97-AF65-F5344CB8AC3E}">
        <p14:creationId xmlns:p14="http://schemas.microsoft.com/office/powerpoint/2010/main" val="330104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7BD839-D9A1-4F6E-9ABB-F914147F722B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CE776D-0522-4F57-AF38-060CC3BD226D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D7D5202-34A7-40A3-B229-52B2F46DA29B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B6A4B8-A7FF-4123-AB36-6422F237228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162040" y="12096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44CDE19-189E-4CE0-B0CF-5CBA9C47071C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71018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25DA5F-E68E-4E98-926C-E52E041ABD67}"/>
              </a:ext>
            </a:extLst>
          </p:cNvPr>
          <p:cNvSpPr/>
          <p:nvPr/>
        </p:nvSpPr>
        <p:spPr>
          <a:xfrm>
            <a:off x="51841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5B76BD-17DC-4D54-8C0E-8AC7D846B789}"/>
              </a:ext>
            </a:extLst>
          </p:cNvPr>
          <p:cNvSpPr/>
          <p:nvPr/>
        </p:nvSpPr>
        <p:spPr>
          <a:xfrm>
            <a:off x="72923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디시인사이드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734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7BD839-D9A1-4F6E-9ABB-F914147F722B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CE776D-0522-4F57-AF38-060CC3BD226D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D7D5202-34A7-40A3-B229-52B2F46DA29B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0681A18-C030-42C1-BF34-99C25204FC9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2" y="2551112"/>
            <a:ext cx="4314825" cy="177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A1447E-BDA1-4309-BE54-F5968BC42DB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2" y="4401699"/>
            <a:ext cx="4314825" cy="10433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558D37-F251-4C76-9649-28ED48613B7F}"/>
              </a:ext>
            </a:extLst>
          </p:cNvPr>
          <p:cNvSpPr txBox="1"/>
          <p:nvPr/>
        </p:nvSpPr>
        <p:spPr>
          <a:xfrm>
            <a:off x="4680007" y="3088624"/>
            <a:ext cx="7511993" cy="2141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그림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6&gt;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코드 내용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[ req = </a:t>
            </a:r>
            <a:r>
              <a:rPr lang="en-US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request.get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URL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]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	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가져온 코드에서 원하는 정보를 추출하기 위해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BS4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의 </a:t>
            </a:r>
            <a:r>
              <a:rPr lang="en-US" altLang="ko-KR" sz="1300" b="1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BeautifulSoup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라이브러리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를 이용한다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4826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 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soup = </a:t>
            </a:r>
            <a:r>
              <a:rPr lang="en-US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BeautifulSoup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웹페이지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HTML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코드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‘</a:t>
            </a:r>
            <a:r>
              <a:rPr lang="en-US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html.parser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’) ]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	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정보를 추출할 때는 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CSS Selectors, XPATH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등을 이용하여 작품의 기본 정보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tag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를 찾아 추출한다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 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</a:t>
            </a:r>
            <a:r>
              <a:rPr lang="en-US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title_list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= </a:t>
            </a:r>
            <a:r>
              <a:rPr lang="en-US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soup.select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정보가 있는 태그 경로 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selector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]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atinLnBrk="1"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Times New Roman" panose="02020603050405020304" pitchFamily="18" charset="0"/>
              </a:rPr>
              <a:t> 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Times New Roman" panose="02020603050405020304" pitchFamily="18" charset="0"/>
            </a:endParaRPr>
          </a:p>
          <a:p>
            <a:endParaRPr lang="ko-KR" altLang="en-US" sz="13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037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7BD839-D9A1-4F6E-9ABB-F914147F722B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CE776D-0522-4F57-AF38-060CC3BD226D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D7D5202-34A7-40A3-B229-52B2F46DA29B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558D37-F251-4C76-9649-28ED48613B7F}"/>
              </a:ext>
            </a:extLst>
          </p:cNvPr>
          <p:cNvSpPr txBox="1"/>
          <p:nvPr/>
        </p:nvSpPr>
        <p:spPr>
          <a:xfrm>
            <a:off x="4860290" y="2854530"/>
            <a:ext cx="7099099" cy="2357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&lt;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그림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8&gt;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코드 내용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driver = </a:t>
            </a:r>
            <a:r>
              <a:rPr lang="en-US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webdriver.Chrome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Chrome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드라이버 경로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]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	Java-script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로 </a:t>
            </a:r>
            <a:r>
              <a:rPr lang="ko-KR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렌더링되는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동적 웹사이트인 경우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en-US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BeautifulSoup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으로 크롤링하는데 한계가 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	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있기 때문에 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Selenium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을 이용한다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 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indent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</a:t>
            </a:r>
            <a:r>
              <a:rPr lang="en-US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driver.get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URL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]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	Selenium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을 이용한 </a:t>
            </a:r>
            <a:r>
              <a:rPr lang="ko-KR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크롤링을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위해서 크롬 웹드라이버를 설치하고 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request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를 통한 요청이 아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	</a:t>
            </a:r>
            <a:r>
              <a:rPr lang="ko-KR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닌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driver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를 통해 직접 창을 열어 수집한다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 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indent="25400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</a:t>
            </a:r>
            <a:r>
              <a:rPr lang="en-US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driver.find_element_by_xpath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정보가 있는 태그 경로 </a:t>
            </a:r>
            <a:r>
              <a:rPr lang="en-US" altLang="ko-KR" sz="1300" b="1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xpath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 ]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lvl="0" algn="just" latinLnBrk="1">
              <a:lnSpc>
                <a:spcPct val="103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	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각 사이트와 페이지별로 링크를 재귀적으로 검색하여 필요한 정보를 수집한다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6FDA4A-6792-4A15-B120-A9338323FB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2" y="2854530"/>
            <a:ext cx="4314825" cy="131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2ED4E0-5A2D-4734-ACE7-0ACA9CE7BC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2" y="4248151"/>
            <a:ext cx="4314825" cy="952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673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86380C-961B-4367-B2A8-701FDCBF0EF6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261D61-D74A-435A-91FF-035FB69761BC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FC23A8B-729F-4CF8-8C69-A033D6E7161D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9B913C-98A1-4CF6-9FF2-EADFDA4E6842}"/>
              </a:ext>
            </a:extLst>
          </p:cNvPr>
          <p:cNvSpPr txBox="1"/>
          <p:nvPr/>
        </p:nvSpPr>
        <p:spPr>
          <a:xfrm>
            <a:off x="5107940" y="587375"/>
            <a:ext cx="29193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작가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장르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제목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소개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업데이트일 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29BB0A-F865-4611-8318-21078FE562B1}"/>
              </a:ext>
            </a:extLst>
          </p:cNvPr>
          <p:cNvPicPr/>
          <p:nvPr/>
        </p:nvPicPr>
        <p:blipFill rotWithShape="1">
          <a:blip r:embed="rId3"/>
          <a:srcRect l="27765" t="62645" r="23552" b="17038"/>
          <a:stretch/>
        </p:blipFill>
        <p:spPr bwMode="auto">
          <a:xfrm>
            <a:off x="2328222" y="3117849"/>
            <a:ext cx="7667635" cy="23114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2320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5EFC4A-13A1-4B64-A9C7-1DCDB90BFCBF}"/>
              </a:ext>
            </a:extLst>
          </p:cNvPr>
          <p:cNvSpPr/>
          <p:nvPr/>
        </p:nvSpPr>
        <p:spPr>
          <a:xfrm>
            <a:off x="51841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CE776D-0522-4F57-AF38-060CC3BD226D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B6A4B8-A7FF-4123-AB36-6422F2372287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6162040" y="12096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9F9066-44E5-4726-8E26-5718781B901D}"/>
              </a:ext>
            </a:extLst>
          </p:cNvPr>
          <p:cNvSpPr txBox="1"/>
          <p:nvPr/>
        </p:nvSpPr>
        <p:spPr>
          <a:xfrm>
            <a:off x="7139940" y="587375"/>
            <a:ext cx="9909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글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작성일자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E1669D5-E845-4F3B-B702-313CD532E64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 t="40468" r="22633" b="20985"/>
          <a:stretch/>
        </p:blipFill>
        <p:spPr bwMode="auto">
          <a:xfrm>
            <a:off x="2285274" y="3113313"/>
            <a:ext cx="7753531" cy="273231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710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A8248A-1800-491F-8E3F-459E702D85C7}"/>
              </a:ext>
            </a:extLst>
          </p:cNvPr>
          <p:cNvSpPr/>
          <p:nvPr/>
        </p:nvSpPr>
        <p:spPr>
          <a:xfrm>
            <a:off x="72923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디시인사이드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CE776D-0522-4F57-AF38-060CC3BD226D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44CDE19-189E-4CE0-B0CF-5CBA9C47071C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71018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1E6A8A-7CDA-4144-85B8-E2FAF4F22F23}"/>
              </a:ext>
            </a:extLst>
          </p:cNvPr>
          <p:cNvSpPr txBox="1"/>
          <p:nvPr/>
        </p:nvSpPr>
        <p:spPr>
          <a:xfrm>
            <a:off x="5857618" y="587375"/>
            <a:ext cx="1955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글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작성일자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EEB609-B96C-4DDB-8BDF-0C63967DAE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8" t="69797" r="22761" b="11955"/>
          <a:stretch/>
        </p:blipFill>
        <p:spPr bwMode="auto">
          <a:xfrm>
            <a:off x="2863850" y="2924333"/>
            <a:ext cx="6464300" cy="1401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028DE6-4428-463C-BEB6-B3D131DC14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2" t="64734" r="1472" b="13430"/>
          <a:stretch/>
        </p:blipFill>
        <p:spPr>
          <a:xfrm>
            <a:off x="2656840" y="4670977"/>
            <a:ext cx="7010400" cy="14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19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22A50F-7ECE-49CC-AEE8-8078010D1877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44F4-1A7B-4D97-A185-5681B4D75E24}"/>
              </a:ext>
            </a:extLst>
          </p:cNvPr>
          <p:cNvSpPr/>
          <p:nvPr/>
        </p:nvSpPr>
        <p:spPr>
          <a:xfrm>
            <a:off x="4860289" y="2289175"/>
            <a:ext cx="2603499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B3C74-F24B-4111-9059-8150F4F217DA}"/>
              </a:ext>
            </a:extLst>
          </p:cNvPr>
          <p:cNvSpPr/>
          <p:nvPr/>
        </p:nvSpPr>
        <p:spPr>
          <a:xfrm>
            <a:off x="779716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Aspect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9F2D5-2A36-44EE-B94C-17821A9EA155}"/>
              </a:ext>
            </a:extLst>
          </p:cNvPr>
          <p:cNvSpPr/>
          <p:nvPr/>
        </p:nvSpPr>
        <p:spPr>
          <a:xfrm>
            <a:off x="258381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감정 분석을 이용한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리뷰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긍부정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판별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8FCF3-6440-4679-8B51-FB6354B501FA}"/>
              </a:ext>
            </a:extLst>
          </p:cNvPr>
          <p:cNvSpPr/>
          <p:nvPr/>
        </p:nvSpPr>
        <p:spPr>
          <a:xfrm>
            <a:off x="4612640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언급수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작품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9C74D-D91D-428D-976F-1755C90145E0}"/>
              </a:ext>
            </a:extLst>
          </p:cNvPr>
          <p:cNvSpPr/>
          <p:nvPr/>
        </p:nvSpPr>
        <p:spPr>
          <a:xfrm>
            <a:off x="631761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화제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명사로 판단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55A866-1832-4686-9842-550222401531}"/>
              </a:ext>
            </a:extLst>
          </p:cNvPr>
          <p:cNvSpPr/>
          <p:nvPr/>
        </p:nvSpPr>
        <p:spPr>
          <a:xfrm>
            <a:off x="4612640" y="3990974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포스트 카운트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B2077-07D8-442C-AC43-050DF4FC98C9}"/>
              </a:ext>
            </a:extLst>
          </p:cNvPr>
          <p:cNvSpPr/>
          <p:nvPr/>
        </p:nvSpPr>
        <p:spPr>
          <a:xfrm>
            <a:off x="6317615" y="39909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TF-IDF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425B35-2B15-408F-AB09-6F004316C059}"/>
              </a:ext>
            </a:extLst>
          </p:cNvPr>
          <p:cNvSpPr/>
          <p:nvPr/>
        </p:nvSpPr>
        <p:spPr>
          <a:xfrm>
            <a:off x="5118100" y="4841873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176C6B-9C53-4EAD-AB38-D333F58EC627}"/>
              </a:ext>
            </a:extLst>
          </p:cNvPr>
          <p:cNvSpPr/>
          <p:nvPr/>
        </p:nvSpPr>
        <p:spPr>
          <a:xfrm>
            <a:off x="5118100" y="5692769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어플리케이션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DD0766-E772-4533-92E5-4DB2A80EDE7B}"/>
              </a:ext>
            </a:extLst>
          </p:cNvPr>
          <p:cNvSpPr/>
          <p:nvPr/>
        </p:nvSpPr>
        <p:spPr>
          <a:xfrm>
            <a:off x="80892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소셜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반응 분석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01E4C-4375-4549-8746-1C3E08C54625}"/>
              </a:ext>
            </a:extLst>
          </p:cNvPr>
          <p:cNvSpPr/>
          <p:nvPr/>
        </p:nvSpPr>
        <p:spPr>
          <a:xfrm>
            <a:off x="80892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특정 단어의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의존 형용사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4CE097-B70D-4D66-A61F-1948869FED6F}"/>
              </a:ext>
            </a:extLst>
          </p:cNvPr>
          <p:cNvSpPr/>
          <p:nvPr/>
        </p:nvSpPr>
        <p:spPr>
          <a:xfrm>
            <a:off x="29076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en-US" altLang="ko-KR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KoBERT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25ABC2-ED2F-4D60-AC1C-0220725AD3DB}"/>
              </a:ext>
            </a:extLst>
          </p:cNvPr>
          <p:cNvSpPr/>
          <p:nvPr/>
        </p:nvSpPr>
        <p:spPr>
          <a:xfrm>
            <a:off x="29076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그래프로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양상 확인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A49695A-5688-4BA9-8FEC-B3DCCC0A65C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44819CB-B880-424B-A620-A2B4AF138B1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162040" y="12096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91013D4-FD45-479C-8BC4-4B210F3E7E19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71018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71148-03D9-4368-BA36-1524F6C9D13A}"/>
              </a:ext>
            </a:extLst>
          </p:cNvPr>
          <p:cNvCxnSpPr>
            <a:stCxn id="5" idx="1"/>
            <a:endCxn id="9" idx="0"/>
          </p:cNvCxnSpPr>
          <p:nvPr/>
        </p:nvCxnSpPr>
        <p:spPr>
          <a:xfrm rot="10800000" flipV="1">
            <a:off x="3561716" y="1749425"/>
            <a:ext cx="12985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A8E1079-4854-45C0-8882-42F2380C8EA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463790" y="1749425"/>
            <a:ext cx="13112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3D477DE-4290-4575-9BE9-D894994BC16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047740" y="2174875"/>
            <a:ext cx="22860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CDCCBB-346A-4538-9584-C3A70D81F2B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63515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49E72C-E51B-4E78-BE83-A7E19B63455A}"/>
              </a:ext>
            </a:extLst>
          </p:cNvPr>
          <p:cNvCxnSpPr>
            <a:cxnSpLocks/>
          </p:cNvCxnSpPr>
          <p:nvPr/>
        </p:nvCxnSpPr>
        <p:spPr>
          <a:xfrm>
            <a:off x="3561716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166A42B-0E4C-4297-8EBE-AAED8B0822E8}"/>
              </a:ext>
            </a:extLst>
          </p:cNvPr>
          <p:cNvCxnSpPr>
            <a:cxnSpLocks/>
          </p:cNvCxnSpPr>
          <p:nvPr/>
        </p:nvCxnSpPr>
        <p:spPr>
          <a:xfrm>
            <a:off x="3561716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A91E91D-4A6C-49FB-9CE5-137741EFE949}"/>
              </a:ext>
            </a:extLst>
          </p:cNvPr>
          <p:cNvCxnSpPr>
            <a:cxnSpLocks/>
          </p:cNvCxnSpPr>
          <p:nvPr/>
        </p:nvCxnSpPr>
        <p:spPr>
          <a:xfrm>
            <a:off x="5263515" y="37623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9FA47D-59FA-4C08-9B2D-03803317652B}"/>
              </a:ext>
            </a:extLst>
          </p:cNvPr>
          <p:cNvCxnSpPr>
            <a:cxnSpLocks/>
          </p:cNvCxnSpPr>
          <p:nvPr/>
        </p:nvCxnSpPr>
        <p:spPr>
          <a:xfrm>
            <a:off x="6992052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351A54-2FFE-4765-9673-818E030A3C44}"/>
              </a:ext>
            </a:extLst>
          </p:cNvPr>
          <p:cNvCxnSpPr>
            <a:cxnSpLocks/>
          </p:cNvCxnSpPr>
          <p:nvPr/>
        </p:nvCxnSpPr>
        <p:spPr>
          <a:xfrm>
            <a:off x="6968991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13C2199-994F-42E0-A895-13A2C351AB06}"/>
              </a:ext>
            </a:extLst>
          </p:cNvPr>
          <p:cNvCxnSpPr>
            <a:cxnSpLocks/>
          </p:cNvCxnSpPr>
          <p:nvPr/>
        </p:nvCxnSpPr>
        <p:spPr>
          <a:xfrm>
            <a:off x="8770621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90BD5AE-0543-4D3B-B974-CDACB5A56A8A}"/>
              </a:ext>
            </a:extLst>
          </p:cNvPr>
          <p:cNvCxnSpPr>
            <a:cxnSpLocks/>
          </p:cNvCxnSpPr>
          <p:nvPr/>
        </p:nvCxnSpPr>
        <p:spPr>
          <a:xfrm>
            <a:off x="8755382" y="3762374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DA583A50-4E9E-4CCD-BE32-0E82C47F214E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5565458" y="4311330"/>
            <a:ext cx="228599" cy="832485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12067899-055C-496B-96C2-17D5CC36254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6417946" y="4291329"/>
            <a:ext cx="228598" cy="87249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BB600CE-F57D-4F7C-8140-9783755BAAB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5981702" y="5578471"/>
            <a:ext cx="228596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85BB624-5A2C-4978-8095-59D6C5655AC5}"/>
              </a:ext>
            </a:extLst>
          </p:cNvPr>
          <p:cNvCxnSpPr/>
          <p:nvPr/>
        </p:nvCxnSpPr>
        <p:spPr>
          <a:xfrm rot="16200000" flipH="1">
            <a:off x="4075799" y="4110721"/>
            <a:ext cx="525043" cy="155956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A72F07B-ED91-45C2-AC47-19393A7A9723}"/>
              </a:ext>
            </a:extLst>
          </p:cNvPr>
          <p:cNvCxnSpPr/>
          <p:nvPr/>
        </p:nvCxnSpPr>
        <p:spPr>
          <a:xfrm rot="5400000">
            <a:off x="7644499" y="4057381"/>
            <a:ext cx="525043" cy="166624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43E8B0-03B4-4AB4-9D16-8C1D8BDDACD1}"/>
              </a:ext>
            </a:extLst>
          </p:cNvPr>
          <p:cNvSpPr/>
          <p:nvPr/>
        </p:nvSpPr>
        <p:spPr>
          <a:xfrm>
            <a:off x="51841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C97965B-549F-4641-8D71-AEF9F4D8120B}"/>
              </a:ext>
            </a:extLst>
          </p:cNvPr>
          <p:cNvSpPr/>
          <p:nvPr/>
        </p:nvSpPr>
        <p:spPr>
          <a:xfrm>
            <a:off x="72923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디시인사이드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0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44F4-1A7B-4D97-A185-5681B4D75E24}"/>
              </a:ext>
            </a:extLst>
          </p:cNvPr>
          <p:cNvSpPr/>
          <p:nvPr/>
        </p:nvSpPr>
        <p:spPr>
          <a:xfrm>
            <a:off x="4860289" y="2289175"/>
            <a:ext cx="2603499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3D477DE-4290-4575-9BE9-D894994BC16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047740" y="2174875"/>
            <a:ext cx="22860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A60AA38-CA40-49C3-BEA1-B0766D142BAF}"/>
              </a:ext>
            </a:extLst>
          </p:cNvPr>
          <p:cNvSpPr txBox="1"/>
          <p:nvPr/>
        </p:nvSpPr>
        <p:spPr>
          <a:xfrm>
            <a:off x="3682032" y="3136612"/>
            <a:ext cx="49600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커뮤니티와 소셜미디어에서 작품이 얼마나 언급되었는지를 통해 알아 본다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068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44F4-1A7B-4D97-A185-5681B4D75E24}"/>
              </a:ext>
            </a:extLst>
          </p:cNvPr>
          <p:cNvSpPr/>
          <p:nvPr/>
        </p:nvSpPr>
        <p:spPr>
          <a:xfrm>
            <a:off x="4860289" y="2289175"/>
            <a:ext cx="2603499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8FCF3-6440-4679-8B51-FB6354B501FA}"/>
              </a:ext>
            </a:extLst>
          </p:cNvPr>
          <p:cNvSpPr/>
          <p:nvPr/>
        </p:nvSpPr>
        <p:spPr>
          <a:xfrm>
            <a:off x="4612640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언급수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작품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55A866-1832-4686-9842-550222401531}"/>
              </a:ext>
            </a:extLst>
          </p:cNvPr>
          <p:cNvSpPr/>
          <p:nvPr/>
        </p:nvSpPr>
        <p:spPr>
          <a:xfrm>
            <a:off x="4612640" y="3990974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포스트 카운트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3D477DE-4290-4575-9BE9-D894994BC16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047740" y="2174875"/>
            <a:ext cx="22860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CDCCBB-346A-4538-9584-C3A70D81F2B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63515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A91E91D-4A6C-49FB-9CE5-137741EFE949}"/>
              </a:ext>
            </a:extLst>
          </p:cNvPr>
          <p:cNvCxnSpPr>
            <a:cxnSpLocks/>
          </p:cNvCxnSpPr>
          <p:nvPr/>
        </p:nvCxnSpPr>
        <p:spPr>
          <a:xfrm>
            <a:off x="5263515" y="37623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FB4AFD-D366-4CBA-8DB3-1D0E5E496D55}"/>
              </a:ext>
            </a:extLst>
          </p:cNvPr>
          <p:cNvSpPr txBox="1"/>
          <p:nvPr/>
        </p:nvSpPr>
        <p:spPr>
          <a:xfrm>
            <a:off x="6096000" y="3120511"/>
            <a:ext cx="508825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자체가 얼마나 언급되었는지 카운트를 통해 작품의 화제성을 판단한다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</a:p>
          <a:p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주기는 </a:t>
            </a:r>
            <a:r>
              <a:rPr lang="ko-KR" altLang="en-US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달 간격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으로 설정하고 추이를 살펴본다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</a:p>
          <a:p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인스타그램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디씨인사이드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인스티즈의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게시물 수를 카운트한다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20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44F4-1A7B-4D97-A185-5681B4D75E24}"/>
              </a:ext>
            </a:extLst>
          </p:cNvPr>
          <p:cNvSpPr/>
          <p:nvPr/>
        </p:nvSpPr>
        <p:spPr>
          <a:xfrm>
            <a:off x="4860289" y="2289175"/>
            <a:ext cx="2603499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9C74D-D91D-428D-976F-1755C90145E0}"/>
              </a:ext>
            </a:extLst>
          </p:cNvPr>
          <p:cNvSpPr/>
          <p:nvPr/>
        </p:nvSpPr>
        <p:spPr>
          <a:xfrm>
            <a:off x="631761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화제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명사로 판단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B2077-07D8-442C-AC43-050DF4FC98C9}"/>
              </a:ext>
            </a:extLst>
          </p:cNvPr>
          <p:cNvSpPr/>
          <p:nvPr/>
        </p:nvSpPr>
        <p:spPr>
          <a:xfrm>
            <a:off x="6317615" y="39909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TF-IDF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3D477DE-4290-4575-9BE9-D894994BC16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047740" y="2174875"/>
            <a:ext cx="22860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9FA47D-59FA-4C08-9B2D-03803317652B}"/>
              </a:ext>
            </a:extLst>
          </p:cNvPr>
          <p:cNvCxnSpPr>
            <a:cxnSpLocks/>
          </p:cNvCxnSpPr>
          <p:nvPr/>
        </p:nvCxnSpPr>
        <p:spPr>
          <a:xfrm>
            <a:off x="6992052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351A54-2FFE-4765-9673-818E030A3C44}"/>
              </a:ext>
            </a:extLst>
          </p:cNvPr>
          <p:cNvCxnSpPr>
            <a:cxnSpLocks/>
          </p:cNvCxnSpPr>
          <p:nvPr/>
        </p:nvCxnSpPr>
        <p:spPr>
          <a:xfrm>
            <a:off x="6968991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60743D5-D411-49C4-AE02-88BC4C2AC261}"/>
              </a:ext>
            </a:extLst>
          </p:cNvPr>
          <p:cNvSpPr txBox="1"/>
          <p:nvPr/>
        </p:nvSpPr>
        <p:spPr>
          <a:xfrm>
            <a:off x="2747322" y="3140075"/>
            <a:ext cx="341471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Times New Roman" panose="02020603050405020304" pitchFamily="18" charset="0"/>
              </a:rPr>
              <a:t>작품에 대해 독자들이 어떤 얘기를 나누는지 </a:t>
            </a:r>
            <a:endParaRPr lang="en-US" altLang="ko-KR" sz="13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Times New Roman" panose="02020603050405020304" pitchFamily="18" charset="0"/>
            </a:endParaRPr>
          </a:p>
          <a:p>
            <a:pPr algn="r"/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Times New Roman" panose="02020603050405020304" pitchFamily="18" charset="0"/>
              </a:rPr>
              <a:t>한 </a:t>
            </a:r>
            <a:r>
              <a:rPr lang="ko-KR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Times New Roman" panose="02020603050405020304" pitchFamily="18" charset="0"/>
              </a:rPr>
              <a:t>달을 주기로 텍스트 분석을 통해 알아본다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r"/>
            <a:r>
              <a:rPr lang="en-US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Times New Roman" panose="02020603050405020304" pitchFamily="18" charset="0"/>
              </a:rPr>
              <a:t>커뮤니티 및 소셜 미디어의 글을 가지고 분석한다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57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4FD019C-210F-4FFF-B2F3-6F070A774DA8}"/>
              </a:ext>
            </a:extLst>
          </p:cNvPr>
          <p:cNvSpPr/>
          <p:nvPr/>
        </p:nvSpPr>
        <p:spPr>
          <a:xfrm>
            <a:off x="3534458" y="204967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DBB8D-367A-4689-A4CA-B04D0C4E76BA}"/>
              </a:ext>
            </a:extLst>
          </p:cNvPr>
          <p:cNvSpPr txBox="1"/>
          <p:nvPr/>
        </p:nvSpPr>
        <p:spPr>
          <a:xfrm>
            <a:off x="4277408" y="2056974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A19D-F8EC-4B5E-939A-5EC292904022}"/>
              </a:ext>
            </a:extLst>
          </p:cNvPr>
          <p:cNvSpPr txBox="1"/>
          <p:nvPr/>
        </p:nvSpPr>
        <p:spPr>
          <a:xfrm>
            <a:off x="4277408" y="2844225"/>
            <a:ext cx="316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배경 및 필요성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F3322-DB96-4254-B688-35A005CF36CE}"/>
              </a:ext>
            </a:extLst>
          </p:cNvPr>
          <p:cNvSpPr txBox="1"/>
          <p:nvPr/>
        </p:nvSpPr>
        <p:spPr>
          <a:xfrm>
            <a:off x="4277408" y="3429000"/>
            <a:ext cx="316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나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DD5F0-4F68-4626-AD22-946B2983E76E}"/>
              </a:ext>
            </a:extLst>
          </p:cNvPr>
          <p:cNvSpPr txBox="1"/>
          <p:nvPr/>
        </p:nvSpPr>
        <p:spPr>
          <a:xfrm>
            <a:off x="4277408" y="4013775"/>
            <a:ext cx="316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다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655997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14220B-25ED-4A2A-BACD-40F4665E6EB0}"/>
                  </a:ext>
                </a:extLst>
              </p:cNvPr>
              <p:cNvSpPr txBox="1"/>
              <p:nvPr/>
            </p:nvSpPr>
            <p:spPr>
              <a:xfrm>
                <a:off x="4745434" y="1810794"/>
                <a:ext cx="2675732" cy="478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TF-IDF(w) = TF(w)-log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6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num>
                      <m:den>
                        <m:r>
                          <a:rPr lang="en-US" altLang="ko-KR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𝑫𝑭</m:t>
                        </m:r>
                        <m:r>
                          <a:rPr lang="en-US" altLang="ko-KR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  <m:r>
                          <a:rPr lang="en-US" altLang="ko-KR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sz="1600" b="1" dirty="0">
                  <a:solidFill>
                    <a:schemeClr val="bg1"/>
                  </a:solidFill>
                  <a:latin typeface="Cambria Math" panose="02040503050406030204" pitchFamily="18" charset="0"/>
                  <a:ea typeface="AppleSDGothicNeoB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14220B-25ED-4A2A-BACD-40F4665E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434" y="1810794"/>
                <a:ext cx="2675732" cy="478721"/>
              </a:xfrm>
              <a:prstGeom prst="rect">
                <a:avLst/>
              </a:prstGeom>
              <a:blipFill>
                <a:blip r:embed="rId3"/>
                <a:stretch>
                  <a:fillRect l="-1139"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E5F63CF-1EAA-4B09-9280-DBDE374F90DB}"/>
              </a:ext>
            </a:extLst>
          </p:cNvPr>
          <p:cNvSpPr txBox="1"/>
          <p:nvPr/>
        </p:nvSpPr>
        <p:spPr>
          <a:xfrm>
            <a:off x="2070101" y="2967687"/>
            <a:ext cx="7601688" cy="922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indent="127000" latinLnBrk="1">
              <a:lnSpc>
                <a:spcPct val="104000"/>
              </a:lnSpc>
              <a:spcAft>
                <a:spcPts val="0"/>
              </a:spcAft>
            </a:pP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D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는 문서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, T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는 단어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, N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은 문서의 총개수를 의미한다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 TF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는 어떤 단어가 특정 문서에 얼마나 많이 쓰였는지 그 빈도를 나타내고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DF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는 특정 단어가 나타난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‘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문서의 수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’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를 의미한다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 DF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가 클수록 많은 문서에서 쓰인 단어를 뜻하고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&lt;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수식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1&gt;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의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IDF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는 전체 </a:t>
            </a:r>
            <a:r>
              <a:rPr lang="ko-KR" altLang="ko-KR" sz="1300" kern="100" dirty="0" err="1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문서수를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해당 단어의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DF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로 나눈 뒤 로그를 취한 값이다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 IDF</a:t>
            </a:r>
            <a:r>
              <a:rPr lang="ko-KR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값이 클수록 해당 단어가 문서의 연관성이 크다는 것을 의미한다</a:t>
            </a:r>
            <a:r>
              <a:rPr lang="en-US" altLang="ko-KR" sz="13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526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B1DD0C-45F0-4AB5-91C7-7BDD9A386A38}"/>
              </a:ext>
            </a:extLst>
          </p:cNvPr>
          <p:cNvSpPr txBox="1"/>
          <p:nvPr/>
        </p:nvSpPr>
        <p:spPr>
          <a:xfrm>
            <a:off x="3444925" y="3205793"/>
            <a:ext cx="4970206" cy="37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indent="127000">
              <a:lnSpc>
                <a:spcPct val="104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Bag of Words(BOW) Embedding </a:t>
            </a:r>
            <a:r>
              <a:rPr lang="ko-KR" altLang="ko-KR" b="1" dirty="0">
                <a:solidFill>
                  <a:schemeClr val="bg1"/>
                </a:solidFill>
              </a:rPr>
              <a:t>예시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31278A-53D1-44ED-99AC-69124E7D89DB}"/>
              </a:ext>
            </a:extLst>
          </p:cNvPr>
          <p:cNvSpPr txBox="1"/>
          <p:nvPr/>
        </p:nvSpPr>
        <p:spPr>
          <a:xfrm>
            <a:off x="4612063" y="5538541"/>
            <a:ext cx="4268915" cy="37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indent="127000">
              <a:lnSpc>
                <a:spcPct val="104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TF-IDF </a:t>
            </a:r>
            <a:r>
              <a:rPr lang="ko-KR" altLang="ko-KR" b="1" dirty="0">
                <a:solidFill>
                  <a:schemeClr val="bg1"/>
                </a:solidFill>
              </a:rPr>
              <a:t>결과 예시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B8A1E1-43CA-4EE0-AF2A-DD11AEC6531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t="63372" r="15580" b="28154"/>
          <a:stretch/>
        </p:blipFill>
        <p:spPr bwMode="auto">
          <a:xfrm>
            <a:off x="3557746" y="4063627"/>
            <a:ext cx="5076508" cy="13223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86DB36-CC11-448B-A0B8-8D69C80F454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7" t="37099" r="16112" b="40490"/>
          <a:stretch/>
        </p:blipFill>
        <p:spPr bwMode="auto">
          <a:xfrm>
            <a:off x="4206383" y="1055072"/>
            <a:ext cx="3934366" cy="20393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3975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31278A-53D1-44ED-99AC-69124E7D89DB}"/>
              </a:ext>
            </a:extLst>
          </p:cNvPr>
          <p:cNvSpPr txBox="1"/>
          <p:nvPr/>
        </p:nvSpPr>
        <p:spPr>
          <a:xfrm>
            <a:off x="4612063" y="5429684"/>
            <a:ext cx="4268915" cy="37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indent="127000">
              <a:lnSpc>
                <a:spcPct val="104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TF-IDF </a:t>
            </a:r>
            <a:r>
              <a:rPr lang="ko-KR" altLang="ko-KR" b="1" dirty="0">
                <a:solidFill>
                  <a:schemeClr val="bg1"/>
                </a:solidFill>
              </a:rPr>
              <a:t>결과 예시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35989C-E6E3-4B80-9103-CB2977B02F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7928" y="1055072"/>
            <a:ext cx="7389770" cy="41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5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9F2D5-2A36-44EE-B94C-17821A9EA155}"/>
              </a:ext>
            </a:extLst>
          </p:cNvPr>
          <p:cNvSpPr/>
          <p:nvPr/>
        </p:nvSpPr>
        <p:spPr>
          <a:xfrm>
            <a:off x="258381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감정 분석을 이용한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리뷰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긍부정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판별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71148-03D9-4368-BA36-1524F6C9D13A}"/>
              </a:ext>
            </a:extLst>
          </p:cNvPr>
          <p:cNvCxnSpPr>
            <a:stCxn id="5" idx="1"/>
            <a:endCxn id="9" idx="0"/>
          </p:cNvCxnSpPr>
          <p:nvPr/>
        </p:nvCxnSpPr>
        <p:spPr>
          <a:xfrm rot="10800000" flipV="1">
            <a:off x="3561716" y="1749425"/>
            <a:ext cx="12985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69768E-467E-409F-A9C7-1FB9013838D2}"/>
              </a:ext>
            </a:extLst>
          </p:cNvPr>
          <p:cNvSpPr txBox="1"/>
          <p:nvPr/>
        </p:nvSpPr>
        <p:spPr>
          <a:xfrm>
            <a:off x="4694641" y="2292548"/>
            <a:ext cx="389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독자들의 작품에 대한 반응이 어떻게 변화되고 있는가</a:t>
            </a:r>
            <a:endParaRPr lang="en-US" altLang="ko-KR" sz="1400" b="1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74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9F2D5-2A36-44EE-B94C-17821A9EA155}"/>
              </a:ext>
            </a:extLst>
          </p:cNvPr>
          <p:cNvSpPr/>
          <p:nvPr/>
        </p:nvSpPr>
        <p:spPr>
          <a:xfrm>
            <a:off x="258381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감정 분석을 이용한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리뷰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긍부정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판별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4CE097-B70D-4D66-A61F-1948869FED6F}"/>
              </a:ext>
            </a:extLst>
          </p:cNvPr>
          <p:cNvSpPr/>
          <p:nvPr/>
        </p:nvSpPr>
        <p:spPr>
          <a:xfrm>
            <a:off x="29076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en-US" altLang="ko-KR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KoBERT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25ABC2-ED2F-4D60-AC1C-0220725AD3DB}"/>
              </a:ext>
            </a:extLst>
          </p:cNvPr>
          <p:cNvSpPr/>
          <p:nvPr/>
        </p:nvSpPr>
        <p:spPr>
          <a:xfrm>
            <a:off x="29076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그래프로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양상 확인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71148-03D9-4368-BA36-1524F6C9D13A}"/>
              </a:ext>
            </a:extLst>
          </p:cNvPr>
          <p:cNvCxnSpPr>
            <a:stCxn id="5" idx="1"/>
            <a:endCxn id="9" idx="0"/>
          </p:cNvCxnSpPr>
          <p:nvPr/>
        </p:nvCxnSpPr>
        <p:spPr>
          <a:xfrm rot="10800000" flipV="1">
            <a:off x="3561716" y="1749425"/>
            <a:ext cx="12985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49E72C-E51B-4E78-BE83-A7E19B63455A}"/>
              </a:ext>
            </a:extLst>
          </p:cNvPr>
          <p:cNvCxnSpPr>
            <a:cxnSpLocks/>
          </p:cNvCxnSpPr>
          <p:nvPr/>
        </p:nvCxnSpPr>
        <p:spPr>
          <a:xfrm>
            <a:off x="3561716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166A42B-0E4C-4297-8EBE-AAED8B0822E8}"/>
              </a:ext>
            </a:extLst>
          </p:cNvPr>
          <p:cNvCxnSpPr>
            <a:cxnSpLocks/>
          </p:cNvCxnSpPr>
          <p:nvPr/>
        </p:nvCxnSpPr>
        <p:spPr>
          <a:xfrm>
            <a:off x="3561716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141C2F-B99B-4A0F-A759-46A92C2A0B88}"/>
              </a:ext>
            </a:extLst>
          </p:cNvPr>
          <p:cNvSpPr txBox="1"/>
          <p:nvPr/>
        </p:nvSpPr>
        <p:spPr>
          <a:xfrm>
            <a:off x="4539615" y="3140075"/>
            <a:ext cx="609399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한 </a:t>
            </a:r>
            <a:r>
              <a:rPr lang="ko-KR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달 간격으로 작품 댓글과 리뷰를 통해 독자들의 반응 변화를 살펴본다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 </a:t>
            </a:r>
          </a:p>
          <a:p>
            <a:r>
              <a:rPr lang="ko-KR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연재처의 댓글과 블로그 글을 가지고 분석한다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 </a:t>
            </a:r>
          </a:p>
          <a:p>
            <a:r>
              <a:rPr lang="ko-KR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평가에 대한 점수를 기간에 대한 그래프로 표현한다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 </a:t>
            </a:r>
          </a:p>
          <a:p>
            <a:r>
              <a:rPr lang="ko-KR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이번 분석을 통해 작품의 즉각적인 반응과 이에 대한 변화를 시각적으로 확인할 수 있다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en-US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72B704-40C0-4FBA-881A-97E25691F586}"/>
              </a:ext>
            </a:extLst>
          </p:cNvPr>
          <p:cNvPicPr/>
          <p:nvPr/>
        </p:nvPicPr>
        <p:blipFill rotWithShape="1">
          <a:blip r:embed="rId3"/>
          <a:srcRect l="25260" t="57672" r="26612" b="19637"/>
          <a:stretch/>
        </p:blipFill>
        <p:spPr bwMode="auto">
          <a:xfrm>
            <a:off x="4604384" y="4228375"/>
            <a:ext cx="5530215" cy="1464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71827-D512-41A3-80C7-57D9878011D4}"/>
              </a:ext>
            </a:extLst>
          </p:cNvPr>
          <p:cNvSpPr txBox="1"/>
          <p:nvPr/>
        </p:nvSpPr>
        <p:spPr>
          <a:xfrm>
            <a:off x="4860290" y="5888977"/>
            <a:ext cx="4686481" cy="373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600" indent="127000">
              <a:lnSpc>
                <a:spcPct val="104000"/>
              </a:lnSpc>
            </a:pPr>
            <a:r>
              <a:rPr lang="en-US" altLang="ko-KR" b="1" dirty="0" err="1">
                <a:solidFill>
                  <a:schemeClr val="bg1"/>
                </a:solidFill>
              </a:rPr>
              <a:t>KoBERT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기반 감성 분석 </a:t>
            </a:r>
            <a:r>
              <a:rPr lang="ko-KR" altLang="ko-KR" b="1" dirty="0">
                <a:solidFill>
                  <a:schemeClr val="bg1"/>
                </a:solidFill>
              </a:rPr>
              <a:t>결과 예시</a:t>
            </a:r>
            <a:endParaRPr lang="ko-KR" altLang="ko-KR" sz="13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14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EE5FC19-4B03-4C28-9571-124632255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id="{6F646D83-10E0-45F3-BDB3-BFC99E772606}"/>
              </a:ext>
            </a:extLst>
          </p:cNvPr>
          <p:cNvGrpSpPr>
            <a:grpSpLocks/>
          </p:cNvGrpSpPr>
          <p:nvPr/>
        </p:nvGrpSpPr>
        <p:grpSpPr bwMode="auto">
          <a:xfrm>
            <a:off x="4679432" y="713511"/>
            <a:ext cx="3260725" cy="1292225"/>
            <a:chOff x="0" y="0"/>
            <a:chExt cx="26263" cy="12915"/>
          </a:xfrm>
        </p:grpSpPr>
        <p:pic>
          <p:nvPicPr>
            <p:cNvPr id="61" name="그림 61">
              <a:extLst>
                <a:ext uri="{FF2B5EF4-FFF2-40B4-BE49-F238E27FC236}">
                  <a16:creationId xmlns:a16="http://schemas.microsoft.com/office/drawing/2014/main" id="{5CCBADBB-B9EE-42E9-9B14-20786C0EF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" t="39267" r="86806" b="40276"/>
            <a:stretch>
              <a:fillRect/>
            </a:stretch>
          </p:blipFill>
          <p:spPr bwMode="auto">
            <a:xfrm>
              <a:off x="0" y="0"/>
              <a:ext cx="13131" cy="12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그림 67">
              <a:extLst>
                <a:ext uri="{FF2B5EF4-FFF2-40B4-BE49-F238E27FC236}">
                  <a16:creationId xmlns:a16="http://schemas.microsoft.com/office/drawing/2014/main" id="{0AEB9C29-EE15-40CF-90B2-FB176E282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" t="18810" r="86806" b="60733"/>
            <a:stretch>
              <a:fillRect/>
            </a:stretch>
          </p:blipFill>
          <p:spPr bwMode="auto">
            <a:xfrm>
              <a:off x="13131" y="0"/>
              <a:ext cx="13132" cy="12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3BCA307-B717-4CB1-B97B-CF2A1D6BEC7A}"/>
              </a:ext>
            </a:extLst>
          </p:cNvPr>
          <p:cNvPicPr/>
          <p:nvPr/>
        </p:nvPicPr>
        <p:blipFill rotWithShape="1">
          <a:blip r:embed="rId4"/>
          <a:srcRect l="21538" t="30491" r="21294" b="19874"/>
          <a:stretch/>
        </p:blipFill>
        <p:spPr bwMode="auto">
          <a:xfrm>
            <a:off x="726764" y="2568638"/>
            <a:ext cx="6840227" cy="32834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F30B87-D69B-47AD-9FD6-49987F2F1282}"/>
              </a:ext>
            </a:extLst>
          </p:cNvPr>
          <p:cNvPicPr/>
          <p:nvPr/>
        </p:nvPicPr>
        <p:blipFill rotWithShape="1">
          <a:blip r:embed="rId5"/>
          <a:srcRect l="24595" t="28836" r="56393" b="48001"/>
          <a:stretch/>
        </p:blipFill>
        <p:spPr bwMode="auto">
          <a:xfrm>
            <a:off x="8094974" y="2568638"/>
            <a:ext cx="3370262" cy="2228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4D7522-48C5-44E6-8368-733864274146}"/>
              </a:ext>
            </a:extLst>
          </p:cNvPr>
          <p:cNvSpPr txBox="1"/>
          <p:nvPr/>
        </p:nvSpPr>
        <p:spPr>
          <a:xfrm>
            <a:off x="5718063" y="2005736"/>
            <a:ext cx="11833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KNU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감성 사전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0B3C0-4873-489D-9181-1DBCFF7F9A24}"/>
              </a:ext>
            </a:extLst>
          </p:cNvPr>
          <p:cNvSpPr txBox="1"/>
          <p:nvPr/>
        </p:nvSpPr>
        <p:spPr>
          <a:xfrm>
            <a:off x="3261133" y="5998295"/>
            <a:ext cx="17714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지도식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기계 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0EB74-DD9E-44A4-9067-946836AB46DB}"/>
              </a:ext>
            </a:extLst>
          </p:cNvPr>
          <p:cNvSpPr txBox="1"/>
          <p:nvPr/>
        </p:nvSpPr>
        <p:spPr>
          <a:xfrm>
            <a:off x="8970654" y="5033452"/>
            <a:ext cx="18876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딥러닝 기반 감성 분석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D77248-7F4B-4FE7-A2E0-6D63D3317531}"/>
              </a:ext>
            </a:extLst>
          </p:cNvPr>
          <p:cNvSpPr/>
          <p:nvPr/>
        </p:nvSpPr>
        <p:spPr>
          <a:xfrm>
            <a:off x="1298712" y="3222384"/>
            <a:ext cx="1364973" cy="3578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403747-1290-4200-AF4C-BD89C63DBE17}"/>
              </a:ext>
            </a:extLst>
          </p:cNvPr>
          <p:cNvCxnSpPr>
            <a:stCxn id="5" idx="6"/>
          </p:cNvCxnSpPr>
          <p:nvPr/>
        </p:nvCxnSpPr>
        <p:spPr>
          <a:xfrm>
            <a:off x="2663685" y="3401289"/>
            <a:ext cx="5974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958E19-00E5-40D6-9485-88E21C9D3525}"/>
              </a:ext>
            </a:extLst>
          </p:cNvPr>
          <p:cNvSpPr txBox="1"/>
          <p:nvPr/>
        </p:nvSpPr>
        <p:spPr>
          <a:xfrm>
            <a:off x="3261133" y="3222384"/>
            <a:ext cx="227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‘pos’ : </a:t>
            </a:r>
            <a:r>
              <a:rPr lang="ko-KR" altLang="en-US" b="1" dirty="0"/>
              <a:t>정상</a:t>
            </a:r>
            <a:r>
              <a:rPr lang="en-US" altLang="ko-KR" b="1" dirty="0"/>
              <a:t>(</a:t>
            </a:r>
            <a:r>
              <a:rPr lang="ko-KR" altLang="en-US" b="1" dirty="0"/>
              <a:t>실제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63A2983-DFFD-49A4-B997-4495DFA159DE}"/>
              </a:ext>
            </a:extLst>
          </p:cNvPr>
          <p:cNvSpPr/>
          <p:nvPr/>
        </p:nvSpPr>
        <p:spPr>
          <a:xfrm>
            <a:off x="1298712" y="5567389"/>
            <a:ext cx="1364973" cy="3578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700CDCF-B431-4FDD-B2B8-34DC45DB0177}"/>
              </a:ext>
            </a:extLst>
          </p:cNvPr>
          <p:cNvCxnSpPr>
            <a:stCxn id="17" idx="6"/>
          </p:cNvCxnSpPr>
          <p:nvPr/>
        </p:nvCxnSpPr>
        <p:spPr>
          <a:xfrm>
            <a:off x="2663685" y="5746294"/>
            <a:ext cx="5974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CF0F70-64F2-43A6-AB9A-BE029FA3D05B}"/>
              </a:ext>
            </a:extLst>
          </p:cNvPr>
          <p:cNvSpPr txBox="1"/>
          <p:nvPr/>
        </p:nvSpPr>
        <p:spPr>
          <a:xfrm>
            <a:off x="3261133" y="5548777"/>
            <a:ext cx="227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‘neg’ : </a:t>
            </a:r>
            <a:r>
              <a:rPr lang="ko-KR" altLang="en-US" b="1" dirty="0"/>
              <a:t>정상</a:t>
            </a:r>
            <a:r>
              <a:rPr lang="en-US" altLang="ko-KR" b="1" dirty="0"/>
              <a:t>(</a:t>
            </a:r>
            <a:r>
              <a:rPr lang="ko-KR" altLang="en-US" b="1" dirty="0"/>
              <a:t>실제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39565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B3C74-F24B-4111-9059-8150F4F217DA}"/>
              </a:ext>
            </a:extLst>
          </p:cNvPr>
          <p:cNvSpPr/>
          <p:nvPr/>
        </p:nvSpPr>
        <p:spPr>
          <a:xfrm>
            <a:off x="779716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Aspect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마이닝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A8E1079-4854-45C0-8882-42F2380C8EA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463790" y="1749425"/>
            <a:ext cx="13112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6527823-9E15-4BF3-AA85-B61C2C0124F5}"/>
              </a:ext>
            </a:extLst>
          </p:cNvPr>
          <p:cNvSpPr txBox="1"/>
          <p:nvPr/>
        </p:nvSpPr>
        <p:spPr>
          <a:xfrm>
            <a:off x="4047446" y="2289175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작품의 속성에 대한 독자들의 느낌은 어떤 것인가</a:t>
            </a:r>
            <a:endParaRPr lang="en-US" altLang="ko-KR" sz="1400" b="1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667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B3C74-F24B-4111-9059-8150F4F217DA}"/>
              </a:ext>
            </a:extLst>
          </p:cNvPr>
          <p:cNvSpPr/>
          <p:nvPr/>
        </p:nvSpPr>
        <p:spPr>
          <a:xfrm>
            <a:off x="779716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Aspect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DD0766-E772-4533-92E5-4DB2A80EDE7B}"/>
              </a:ext>
            </a:extLst>
          </p:cNvPr>
          <p:cNvSpPr/>
          <p:nvPr/>
        </p:nvSpPr>
        <p:spPr>
          <a:xfrm>
            <a:off x="80892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소셜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반응 분석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01E4C-4375-4549-8746-1C3E08C54625}"/>
              </a:ext>
            </a:extLst>
          </p:cNvPr>
          <p:cNvSpPr/>
          <p:nvPr/>
        </p:nvSpPr>
        <p:spPr>
          <a:xfrm>
            <a:off x="80892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특정 단어의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의존 형용사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A8E1079-4854-45C0-8882-42F2380C8EA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463790" y="1749425"/>
            <a:ext cx="13112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13C2199-994F-42E0-A895-13A2C351AB06}"/>
              </a:ext>
            </a:extLst>
          </p:cNvPr>
          <p:cNvCxnSpPr>
            <a:cxnSpLocks/>
          </p:cNvCxnSpPr>
          <p:nvPr/>
        </p:nvCxnSpPr>
        <p:spPr>
          <a:xfrm>
            <a:off x="8770621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90BD5AE-0543-4D3B-B974-CDACB5A56A8A}"/>
              </a:ext>
            </a:extLst>
          </p:cNvPr>
          <p:cNvCxnSpPr>
            <a:cxnSpLocks/>
          </p:cNvCxnSpPr>
          <p:nvPr/>
        </p:nvCxnSpPr>
        <p:spPr>
          <a:xfrm>
            <a:off x="8755382" y="3762374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FC302D-27EA-42B4-BEBB-17651F674EE6}"/>
              </a:ext>
            </a:extLst>
          </p:cNvPr>
          <p:cNvSpPr txBox="1"/>
          <p:nvPr/>
        </p:nvSpPr>
        <p:spPr>
          <a:xfrm>
            <a:off x="1958707" y="3140075"/>
            <a:ext cx="58384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ko-KR" sz="1300" b="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사이트 속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리뷰와 네이버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 </a:t>
            </a:r>
            <a:r>
              <a:rPr lang="ko-KR" altLang="ko-KR" sz="1300" b="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등 리뷰에 대한 게시글이 많은 플랫폼을 가지고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300" b="1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r"/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주인공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분위기</a:t>
            </a:r>
            <a:r>
              <a:rPr lang="en-US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스토리 등과 연결되어 </a:t>
            </a:r>
            <a:r>
              <a:rPr lang="ko-KR" altLang="ko-KR" sz="1300" b="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자주 나오는 </a:t>
            </a:r>
            <a:r>
              <a:rPr lang="ko-KR" altLang="ko-KR" sz="1300" b="1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반응</a:t>
            </a:r>
            <a:r>
              <a:rPr lang="ko-KR" altLang="ko-KR" sz="1300" b="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분석한다</a:t>
            </a:r>
            <a:r>
              <a:rPr lang="en-US" altLang="ko-KR" sz="1300" b="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ko-KR" sz="1300" b="1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663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5D7EB4-FDAF-4DC1-A6B5-69DF40866D06}"/>
              </a:ext>
            </a:extLst>
          </p:cNvPr>
          <p:cNvPicPr/>
          <p:nvPr/>
        </p:nvPicPr>
        <p:blipFill rotWithShape="1">
          <a:blip r:embed="rId3"/>
          <a:srcRect l="23462" t="22838" r="26104" b="59177"/>
          <a:stretch/>
        </p:blipFill>
        <p:spPr bwMode="auto">
          <a:xfrm>
            <a:off x="3756025" y="597535"/>
            <a:ext cx="4679950" cy="938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5AFB5D-3C9F-4EAF-86EC-36708DBED586}"/>
              </a:ext>
            </a:extLst>
          </p:cNvPr>
          <p:cNvPicPr/>
          <p:nvPr/>
        </p:nvPicPr>
        <p:blipFill rotWithShape="1">
          <a:blip r:embed="rId4"/>
          <a:srcRect t="14579" r="34808" b="18417"/>
          <a:stretch/>
        </p:blipFill>
        <p:spPr bwMode="auto">
          <a:xfrm>
            <a:off x="1216024" y="2362196"/>
            <a:ext cx="2790825" cy="2827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600C2C-1638-45A0-B38F-3F20244D2B0D}"/>
              </a:ext>
            </a:extLst>
          </p:cNvPr>
          <p:cNvPicPr/>
          <p:nvPr/>
        </p:nvPicPr>
        <p:blipFill rotWithShape="1">
          <a:blip r:embed="rId4"/>
          <a:srcRect t="81328" r="71525" b="-291"/>
          <a:stretch/>
        </p:blipFill>
        <p:spPr bwMode="auto">
          <a:xfrm>
            <a:off x="4137024" y="3132769"/>
            <a:ext cx="1958975" cy="1286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89E750-2CB3-4C1A-961C-CA6451DE9971}"/>
              </a:ext>
            </a:extLst>
          </p:cNvPr>
          <p:cNvPicPr/>
          <p:nvPr/>
        </p:nvPicPr>
        <p:blipFill rotWithShape="1">
          <a:blip r:embed="rId5"/>
          <a:srcRect l="24862" t="64054" r="47086" b="24128"/>
          <a:stretch/>
        </p:blipFill>
        <p:spPr bwMode="auto">
          <a:xfrm>
            <a:off x="7634288" y="3441063"/>
            <a:ext cx="2828925" cy="669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15DB1-3707-45BA-A85B-CC7497CEE2C9}"/>
              </a:ext>
            </a:extLst>
          </p:cNvPr>
          <p:cNvSpPr txBox="1"/>
          <p:nvPr/>
        </p:nvSpPr>
        <p:spPr>
          <a:xfrm>
            <a:off x="4137024" y="4419279"/>
            <a:ext cx="12811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동시 출현 </a:t>
            </a:r>
            <a:r>
              <a:rPr lang="ko-KR" altLang="en-US" sz="13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연관어</a:t>
            </a:r>
            <a:endParaRPr lang="ko-KR" altLang="en-US" sz="13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F52DD-80BE-4E33-921F-02C5DF082E61}"/>
              </a:ext>
            </a:extLst>
          </p:cNvPr>
          <p:cNvSpPr txBox="1"/>
          <p:nvPr/>
        </p:nvSpPr>
        <p:spPr>
          <a:xfrm>
            <a:off x="5253461" y="1536065"/>
            <a:ext cx="1685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군집 분석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Word2vec</a:t>
            </a:r>
            <a:endParaRPr lang="ko-KR" altLang="en-US" sz="13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0F3E1-BC65-47A6-A602-973A117BCC05}"/>
              </a:ext>
            </a:extLst>
          </p:cNvPr>
          <p:cNvSpPr txBox="1"/>
          <p:nvPr/>
        </p:nvSpPr>
        <p:spPr>
          <a:xfrm>
            <a:off x="8646235" y="4126891"/>
            <a:ext cx="8050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용언 분석</a:t>
            </a:r>
          </a:p>
        </p:txBody>
      </p:sp>
    </p:spTree>
    <p:extLst>
      <p:ext uri="{BB962C8B-B14F-4D97-AF65-F5344CB8AC3E}">
        <p14:creationId xmlns:p14="http://schemas.microsoft.com/office/powerpoint/2010/main" val="1239138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22A50F-7ECE-49CC-AEE8-8078010D1877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44F4-1A7B-4D97-A185-5681B4D75E24}"/>
              </a:ext>
            </a:extLst>
          </p:cNvPr>
          <p:cNvSpPr/>
          <p:nvPr/>
        </p:nvSpPr>
        <p:spPr>
          <a:xfrm>
            <a:off x="4860289" y="2289175"/>
            <a:ext cx="2603499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B3C74-F24B-4111-9059-8150F4F217DA}"/>
              </a:ext>
            </a:extLst>
          </p:cNvPr>
          <p:cNvSpPr/>
          <p:nvPr/>
        </p:nvSpPr>
        <p:spPr>
          <a:xfrm>
            <a:off x="779716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Aspect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9F2D5-2A36-44EE-B94C-17821A9EA155}"/>
              </a:ext>
            </a:extLst>
          </p:cNvPr>
          <p:cNvSpPr/>
          <p:nvPr/>
        </p:nvSpPr>
        <p:spPr>
          <a:xfrm>
            <a:off x="258381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감정 분석을 이용한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리뷰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긍부정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판별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8FCF3-6440-4679-8B51-FB6354B501FA}"/>
              </a:ext>
            </a:extLst>
          </p:cNvPr>
          <p:cNvSpPr/>
          <p:nvPr/>
        </p:nvSpPr>
        <p:spPr>
          <a:xfrm>
            <a:off x="4612640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언급수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작품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9C74D-D91D-428D-976F-1755C90145E0}"/>
              </a:ext>
            </a:extLst>
          </p:cNvPr>
          <p:cNvSpPr/>
          <p:nvPr/>
        </p:nvSpPr>
        <p:spPr>
          <a:xfrm>
            <a:off x="631761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화제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명사로 판단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55A866-1832-4686-9842-550222401531}"/>
              </a:ext>
            </a:extLst>
          </p:cNvPr>
          <p:cNvSpPr/>
          <p:nvPr/>
        </p:nvSpPr>
        <p:spPr>
          <a:xfrm>
            <a:off x="4612640" y="3990974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포스트 카운트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B2077-07D8-442C-AC43-050DF4FC98C9}"/>
              </a:ext>
            </a:extLst>
          </p:cNvPr>
          <p:cNvSpPr/>
          <p:nvPr/>
        </p:nvSpPr>
        <p:spPr>
          <a:xfrm>
            <a:off x="6317615" y="39909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TF-IDF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425B35-2B15-408F-AB09-6F004316C059}"/>
              </a:ext>
            </a:extLst>
          </p:cNvPr>
          <p:cNvSpPr/>
          <p:nvPr/>
        </p:nvSpPr>
        <p:spPr>
          <a:xfrm>
            <a:off x="5118100" y="4841873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176C6B-9C53-4EAD-AB38-D333F58EC627}"/>
              </a:ext>
            </a:extLst>
          </p:cNvPr>
          <p:cNvSpPr/>
          <p:nvPr/>
        </p:nvSpPr>
        <p:spPr>
          <a:xfrm>
            <a:off x="5118100" y="5692769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어플리케이션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DD0766-E772-4533-92E5-4DB2A80EDE7B}"/>
              </a:ext>
            </a:extLst>
          </p:cNvPr>
          <p:cNvSpPr/>
          <p:nvPr/>
        </p:nvSpPr>
        <p:spPr>
          <a:xfrm>
            <a:off x="80892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소셜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반응 분석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01E4C-4375-4549-8746-1C3E08C54625}"/>
              </a:ext>
            </a:extLst>
          </p:cNvPr>
          <p:cNvSpPr/>
          <p:nvPr/>
        </p:nvSpPr>
        <p:spPr>
          <a:xfrm>
            <a:off x="80892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특정 단어의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의존 형용사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4CE097-B70D-4D66-A61F-1948869FED6F}"/>
              </a:ext>
            </a:extLst>
          </p:cNvPr>
          <p:cNvSpPr/>
          <p:nvPr/>
        </p:nvSpPr>
        <p:spPr>
          <a:xfrm>
            <a:off x="29076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en-US" altLang="ko-KR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KoBERT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25ABC2-ED2F-4D60-AC1C-0220725AD3DB}"/>
              </a:ext>
            </a:extLst>
          </p:cNvPr>
          <p:cNvSpPr/>
          <p:nvPr/>
        </p:nvSpPr>
        <p:spPr>
          <a:xfrm>
            <a:off x="29076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그래프로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양상 확인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A49695A-5688-4BA9-8FEC-B3DCCC0A65C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44819CB-B880-424B-A620-A2B4AF138B1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162040" y="12096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91013D4-FD45-479C-8BC4-4B210F3E7E19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71018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71148-03D9-4368-BA36-1524F6C9D13A}"/>
              </a:ext>
            </a:extLst>
          </p:cNvPr>
          <p:cNvCxnSpPr>
            <a:stCxn id="5" idx="1"/>
            <a:endCxn id="9" idx="0"/>
          </p:cNvCxnSpPr>
          <p:nvPr/>
        </p:nvCxnSpPr>
        <p:spPr>
          <a:xfrm rot="10800000" flipV="1">
            <a:off x="3561716" y="1749425"/>
            <a:ext cx="12985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A8E1079-4854-45C0-8882-42F2380C8EA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463790" y="1749425"/>
            <a:ext cx="13112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3D477DE-4290-4575-9BE9-D894994BC16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047740" y="2174875"/>
            <a:ext cx="22860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CDCCBB-346A-4538-9584-C3A70D81F2B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63515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49E72C-E51B-4E78-BE83-A7E19B63455A}"/>
              </a:ext>
            </a:extLst>
          </p:cNvPr>
          <p:cNvCxnSpPr>
            <a:cxnSpLocks/>
          </p:cNvCxnSpPr>
          <p:nvPr/>
        </p:nvCxnSpPr>
        <p:spPr>
          <a:xfrm>
            <a:off x="3561716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166A42B-0E4C-4297-8EBE-AAED8B0822E8}"/>
              </a:ext>
            </a:extLst>
          </p:cNvPr>
          <p:cNvCxnSpPr>
            <a:cxnSpLocks/>
          </p:cNvCxnSpPr>
          <p:nvPr/>
        </p:nvCxnSpPr>
        <p:spPr>
          <a:xfrm>
            <a:off x="3561716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A91E91D-4A6C-49FB-9CE5-137741EFE949}"/>
              </a:ext>
            </a:extLst>
          </p:cNvPr>
          <p:cNvCxnSpPr>
            <a:cxnSpLocks/>
          </p:cNvCxnSpPr>
          <p:nvPr/>
        </p:nvCxnSpPr>
        <p:spPr>
          <a:xfrm>
            <a:off x="5263515" y="37623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9FA47D-59FA-4C08-9B2D-03803317652B}"/>
              </a:ext>
            </a:extLst>
          </p:cNvPr>
          <p:cNvCxnSpPr>
            <a:cxnSpLocks/>
          </p:cNvCxnSpPr>
          <p:nvPr/>
        </p:nvCxnSpPr>
        <p:spPr>
          <a:xfrm>
            <a:off x="6992052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351A54-2FFE-4765-9673-818E030A3C44}"/>
              </a:ext>
            </a:extLst>
          </p:cNvPr>
          <p:cNvCxnSpPr>
            <a:cxnSpLocks/>
          </p:cNvCxnSpPr>
          <p:nvPr/>
        </p:nvCxnSpPr>
        <p:spPr>
          <a:xfrm>
            <a:off x="6968991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13C2199-994F-42E0-A895-13A2C351AB06}"/>
              </a:ext>
            </a:extLst>
          </p:cNvPr>
          <p:cNvCxnSpPr>
            <a:cxnSpLocks/>
          </p:cNvCxnSpPr>
          <p:nvPr/>
        </p:nvCxnSpPr>
        <p:spPr>
          <a:xfrm>
            <a:off x="8770621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90BD5AE-0543-4D3B-B974-CDACB5A56A8A}"/>
              </a:ext>
            </a:extLst>
          </p:cNvPr>
          <p:cNvCxnSpPr>
            <a:cxnSpLocks/>
          </p:cNvCxnSpPr>
          <p:nvPr/>
        </p:nvCxnSpPr>
        <p:spPr>
          <a:xfrm>
            <a:off x="8755382" y="3762374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DA583A50-4E9E-4CCD-BE32-0E82C47F214E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5565458" y="4311330"/>
            <a:ext cx="228599" cy="832485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12067899-055C-496B-96C2-17D5CC36254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6417946" y="4291329"/>
            <a:ext cx="228598" cy="87249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BB600CE-F57D-4F7C-8140-9783755BAAB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5981702" y="5578471"/>
            <a:ext cx="228596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96E29E7-1EF5-4086-82D5-1EA58474B1C8}"/>
              </a:ext>
            </a:extLst>
          </p:cNvPr>
          <p:cNvCxnSpPr/>
          <p:nvPr/>
        </p:nvCxnSpPr>
        <p:spPr>
          <a:xfrm rot="16200000" flipH="1">
            <a:off x="4075799" y="4110721"/>
            <a:ext cx="525043" cy="155956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D52DF91-599C-42FD-8F94-35DB6C5D1088}"/>
              </a:ext>
            </a:extLst>
          </p:cNvPr>
          <p:cNvCxnSpPr/>
          <p:nvPr/>
        </p:nvCxnSpPr>
        <p:spPr>
          <a:xfrm rot="5400000">
            <a:off x="7644499" y="4057381"/>
            <a:ext cx="525043" cy="166624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AC9BA1-D7CB-4B48-9F56-7DCD553AB9D5}"/>
              </a:ext>
            </a:extLst>
          </p:cNvPr>
          <p:cNvSpPr/>
          <p:nvPr/>
        </p:nvSpPr>
        <p:spPr>
          <a:xfrm>
            <a:off x="51841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BD352F-7808-4FE8-BF72-DCA07441ACA5}"/>
              </a:ext>
            </a:extLst>
          </p:cNvPr>
          <p:cNvSpPr/>
          <p:nvPr/>
        </p:nvSpPr>
        <p:spPr>
          <a:xfrm>
            <a:off x="72923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디시인사이드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1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4FD019C-210F-4FFF-B2F3-6F070A774DA8}"/>
              </a:ext>
            </a:extLst>
          </p:cNvPr>
          <p:cNvSpPr/>
          <p:nvPr/>
        </p:nvSpPr>
        <p:spPr>
          <a:xfrm>
            <a:off x="3534458" y="204967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DBB8D-367A-4689-A4CA-B04D0C4E76BA}"/>
              </a:ext>
            </a:extLst>
          </p:cNvPr>
          <p:cNvSpPr txBox="1"/>
          <p:nvPr/>
        </p:nvSpPr>
        <p:spPr>
          <a:xfrm>
            <a:off x="4277408" y="2056974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A19D-F8EC-4B5E-939A-5EC292904022}"/>
              </a:ext>
            </a:extLst>
          </p:cNvPr>
          <p:cNvSpPr txBox="1"/>
          <p:nvPr/>
        </p:nvSpPr>
        <p:spPr>
          <a:xfrm>
            <a:off x="4277408" y="2844225"/>
            <a:ext cx="316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414709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425B35-2B15-408F-AB09-6F004316C059}"/>
              </a:ext>
            </a:extLst>
          </p:cNvPr>
          <p:cNvSpPr/>
          <p:nvPr/>
        </p:nvSpPr>
        <p:spPr>
          <a:xfrm>
            <a:off x="5118100" y="4841873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562182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425B35-2B15-408F-AB09-6F004316C059}"/>
              </a:ext>
            </a:extLst>
          </p:cNvPr>
          <p:cNvSpPr/>
          <p:nvPr/>
        </p:nvSpPr>
        <p:spPr>
          <a:xfrm>
            <a:off x="5118100" y="4841873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3CBB282-6062-46C2-8FB4-BAFC91A9A18D}"/>
              </a:ext>
            </a:extLst>
          </p:cNvPr>
          <p:cNvPicPr/>
          <p:nvPr/>
        </p:nvPicPr>
        <p:blipFill rotWithShape="1">
          <a:blip r:embed="rId3"/>
          <a:srcRect l="23984" t="24467" r="36429" b="42207"/>
          <a:stretch/>
        </p:blipFill>
        <p:spPr bwMode="auto">
          <a:xfrm>
            <a:off x="1096597" y="1393827"/>
            <a:ext cx="4679950" cy="2215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0A9C5-6159-42FA-80D5-7296B0310892}"/>
              </a:ext>
            </a:extLst>
          </p:cNvPr>
          <p:cNvSpPr txBox="1"/>
          <p:nvPr/>
        </p:nvSpPr>
        <p:spPr>
          <a:xfrm>
            <a:off x="2117140" y="3621374"/>
            <a:ext cx="26388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파이썬 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연동 라이브러리 사용 예시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552AFAF-99CD-41E4-98DB-A75939FC5218}"/>
              </a:ext>
            </a:extLst>
          </p:cNvPr>
          <p:cNvPicPr/>
          <p:nvPr/>
        </p:nvPicPr>
        <p:blipFill rotWithShape="1">
          <a:blip r:embed="rId4"/>
          <a:srcRect l="22415" t="22840" r="23461" b="4465"/>
          <a:stretch/>
        </p:blipFill>
        <p:spPr bwMode="auto">
          <a:xfrm>
            <a:off x="6415454" y="406333"/>
            <a:ext cx="5039995" cy="3807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6D745A2-D954-44C0-9DCB-0656E93751FF}"/>
              </a:ext>
            </a:extLst>
          </p:cNvPr>
          <p:cNvSpPr txBox="1"/>
          <p:nvPr/>
        </p:nvSpPr>
        <p:spPr>
          <a:xfrm>
            <a:off x="8029594" y="4213793"/>
            <a:ext cx="18117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파이썬 코드로 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DML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734220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C85668-374F-4734-A941-B873DEEC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34" y="1229056"/>
            <a:ext cx="8945132" cy="439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76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22A50F-7ECE-49CC-AEE8-8078010D1877}"/>
              </a:ext>
            </a:extLst>
          </p:cNvPr>
          <p:cNvSpPr/>
          <p:nvPr/>
        </p:nvSpPr>
        <p:spPr>
          <a:xfrm>
            <a:off x="30759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연재 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2305FB-9BEE-4242-8AE7-17474976B4E4}"/>
              </a:ext>
            </a:extLst>
          </p:cNvPr>
          <p:cNvSpPr/>
          <p:nvPr/>
        </p:nvSpPr>
        <p:spPr>
          <a:xfrm>
            <a:off x="4860290" y="1438275"/>
            <a:ext cx="26035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크롤링을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이용한 데이터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44F4-1A7B-4D97-A185-5681B4D75E24}"/>
              </a:ext>
            </a:extLst>
          </p:cNvPr>
          <p:cNvSpPr/>
          <p:nvPr/>
        </p:nvSpPr>
        <p:spPr>
          <a:xfrm>
            <a:off x="4860289" y="2289175"/>
            <a:ext cx="2603499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B3C74-F24B-4111-9059-8150F4F217DA}"/>
              </a:ext>
            </a:extLst>
          </p:cNvPr>
          <p:cNvSpPr/>
          <p:nvPr/>
        </p:nvSpPr>
        <p:spPr>
          <a:xfrm>
            <a:off x="779716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Aspect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9F2D5-2A36-44EE-B94C-17821A9EA155}"/>
              </a:ext>
            </a:extLst>
          </p:cNvPr>
          <p:cNvSpPr/>
          <p:nvPr/>
        </p:nvSpPr>
        <p:spPr>
          <a:xfrm>
            <a:off x="2583815" y="22891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감정 분석을 이용한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리뷰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긍부정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판별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08FCF3-6440-4679-8B51-FB6354B501FA}"/>
              </a:ext>
            </a:extLst>
          </p:cNvPr>
          <p:cNvSpPr/>
          <p:nvPr/>
        </p:nvSpPr>
        <p:spPr>
          <a:xfrm>
            <a:off x="4612640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</a:t>
            </a:r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언급수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트렌드 작품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9C74D-D91D-428D-976F-1755C90145E0}"/>
              </a:ext>
            </a:extLst>
          </p:cNvPr>
          <p:cNvSpPr/>
          <p:nvPr/>
        </p:nvSpPr>
        <p:spPr>
          <a:xfrm>
            <a:off x="631761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내 화제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명사로 판단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55A866-1832-4686-9842-550222401531}"/>
              </a:ext>
            </a:extLst>
          </p:cNvPr>
          <p:cNvSpPr/>
          <p:nvPr/>
        </p:nvSpPr>
        <p:spPr>
          <a:xfrm>
            <a:off x="4612640" y="3990974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포스트 카운트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2B2077-07D8-442C-AC43-050DF4FC98C9}"/>
              </a:ext>
            </a:extLst>
          </p:cNvPr>
          <p:cNvSpPr/>
          <p:nvPr/>
        </p:nvSpPr>
        <p:spPr>
          <a:xfrm>
            <a:off x="6317615" y="39909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TF-IDF</a:t>
            </a:r>
            <a:endParaRPr lang="ko-KR" altLang="en-US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425B35-2B15-408F-AB09-6F004316C059}"/>
              </a:ext>
            </a:extLst>
          </p:cNvPr>
          <p:cNvSpPr/>
          <p:nvPr/>
        </p:nvSpPr>
        <p:spPr>
          <a:xfrm>
            <a:off x="5118100" y="4841873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176C6B-9C53-4EAD-AB38-D333F58EC627}"/>
              </a:ext>
            </a:extLst>
          </p:cNvPr>
          <p:cNvSpPr/>
          <p:nvPr/>
        </p:nvSpPr>
        <p:spPr>
          <a:xfrm>
            <a:off x="5118100" y="5692769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어플리케이션 출력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DD0766-E772-4533-92E5-4DB2A80EDE7B}"/>
              </a:ext>
            </a:extLst>
          </p:cNvPr>
          <p:cNvSpPr/>
          <p:nvPr/>
        </p:nvSpPr>
        <p:spPr>
          <a:xfrm>
            <a:off x="80892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소셜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+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반응 분석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101E4C-4375-4549-8746-1C3E08C54625}"/>
              </a:ext>
            </a:extLst>
          </p:cNvPr>
          <p:cNvSpPr/>
          <p:nvPr/>
        </p:nvSpPr>
        <p:spPr>
          <a:xfrm>
            <a:off x="80892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특정 단어의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의존 형용사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동사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4CE097-B70D-4D66-A61F-1948869FED6F}"/>
              </a:ext>
            </a:extLst>
          </p:cNvPr>
          <p:cNvSpPr/>
          <p:nvPr/>
        </p:nvSpPr>
        <p:spPr>
          <a:xfrm>
            <a:off x="2907665" y="3140075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분석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</a:t>
            </a:r>
          </a:p>
          <a:p>
            <a:pPr algn="ctr"/>
            <a:r>
              <a:rPr lang="en-US" altLang="ko-KR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KoBERT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25ABC2-ED2F-4D60-AC1C-0220725AD3DB}"/>
              </a:ext>
            </a:extLst>
          </p:cNvPr>
          <p:cNvSpPr/>
          <p:nvPr/>
        </p:nvSpPr>
        <p:spPr>
          <a:xfrm>
            <a:off x="2907665" y="4005680"/>
            <a:ext cx="130175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그래프로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양상 확인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A49695A-5688-4BA9-8FEC-B3DCCC0A65CF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49936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44819CB-B880-424B-A620-A2B4AF138B1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162040" y="12096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91013D4-FD45-479C-8BC4-4B210F3E7E19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7101840" y="269875"/>
            <a:ext cx="228600" cy="210820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3F71148-03D9-4368-BA36-1524F6C9D13A}"/>
              </a:ext>
            </a:extLst>
          </p:cNvPr>
          <p:cNvCxnSpPr>
            <a:stCxn id="5" idx="1"/>
            <a:endCxn id="9" idx="0"/>
          </p:cNvCxnSpPr>
          <p:nvPr/>
        </p:nvCxnSpPr>
        <p:spPr>
          <a:xfrm rot="10800000" flipV="1">
            <a:off x="3561716" y="1749425"/>
            <a:ext cx="12985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A8E1079-4854-45C0-8882-42F2380C8EA8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7463790" y="1749425"/>
            <a:ext cx="1311275" cy="53975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3D477DE-4290-4575-9BE9-D894994BC16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047740" y="2174875"/>
            <a:ext cx="228600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CDCCBB-346A-4538-9584-C3A70D81F2B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63515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49E72C-E51B-4E78-BE83-A7E19B63455A}"/>
              </a:ext>
            </a:extLst>
          </p:cNvPr>
          <p:cNvCxnSpPr>
            <a:cxnSpLocks/>
          </p:cNvCxnSpPr>
          <p:nvPr/>
        </p:nvCxnSpPr>
        <p:spPr>
          <a:xfrm>
            <a:off x="3561716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166A42B-0E4C-4297-8EBE-AAED8B0822E8}"/>
              </a:ext>
            </a:extLst>
          </p:cNvPr>
          <p:cNvCxnSpPr>
            <a:cxnSpLocks/>
          </p:cNvCxnSpPr>
          <p:nvPr/>
        </p:nvCxnSpPr>
        <p:spPr>
          <a:xfrm>
            <a:off x="3561716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A91E91D-4A6C-49FB-9CE5-137741EFE949}"/>
              </a:ext>
            </a:extLst>
          </p:cNvPr>
          <p:cNvCxnSpPr>
            <a:cxnSpLocks/>
          </p:cNvCxnSpPr>
          <p:nvPr/>
        </p:nvCxnSpPr>
        <p:spPr>
          <a:xfrm>
            <a:off x="5263515" y="37623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9FA47D-59FA-4C08-9B2D-03803317652B}"/>
              </a:ext>
            </a:extLst>
          </p:cNvPr>
          <p:cNvCxnSpPr>
            <a:cxnSpLocks/>
          </p:cNvCxnSpPr>
          <p:nvPr/>
        </p:nvCxnSpPr>
        <p:spPr>
          <a:xfrm>
            <a:off x="6992052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351A54-2FFE-4765-9673-818E030A3C44}"/>
              </a:ext>
            </a:extLst>
          </p:cNvPr>
          <p:cNvCxnSpPr>
            <a:cxnSpLocks/>
          </p:cNvCxnSpPr>
          <p:nvPr/>
        </p:nvCxnSpPr>
        <p:spPr>
          <a:xfrm>
            <a:off x="6968991" y="3777080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13C2199-994F-42E0-A895-13A2C351AB06}"/>
              </a:ext>
            </a:extLst>
          </p:cNvPr>
          <p:cNvCxnSpPr>
            <a:cxnSpLocks/>
          </p:cNvCxnSpPr>
          <p:nvPr/>
        </p:nvCxnSpPr>
        <p:spPr>
          <a:xfrm>
            <a:off x="8770621" y="2911475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90BD5AE-0543-4D3B-B974-CDACB5A56A8A}"/>
              </a:ext>
            </a:extLst>
          </p:cNvPr>
          <p:cNvCxnSpPr>
            <a:cxnSpLocks/>
          </p:cNvCxnSpPr>
          <p:nvPr/>
        </p:nvCxnSpPr>
        <p:spPr>
          <a:xfrm>
            <a:off x="8755382" y="3762374"/>
            <a:ext cx="0" cy="228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DA583A50-4E9E-4CCD-BE32-0E82C47F214E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5565458" y="4311330"/>
            <a:ext cx="228599" cy="832485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12067899-055C-496B-96C2-17D5CC36254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6417946" y="4291329"/>
            <a:ext cx="228598" cy="87249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BB600CE-F57D-4F7C-8140-9783755BAAB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5981702" y="5578471"/>
            <a:ext cx="228596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96E29E7-1EF5-4086-82D5-1EA58474B1C8}"/>
              </a:ext>
            </a:extLst>
          </p:cNvPr>
          <p:cNvCxnSpPr/>
          <p:nvPr/>
        </p:nvCxnSpPr>
        <p:spPr>
          <a:xfrm rot="16200000" flipH="1">
            <a:off x="4075799" y="4110721"/>
            <a:ext cx="525043" cy="155956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D52DF91-599C-42FD-8F94-35DB6C5D1088}"/>
              </a:ext>
            </a:extLst>
          </p:cNvPr>
          <p:cNvCxnSpPr/>
          <p:nvPr/>
        </p:nvCxnSpPr>
        <p:spPr>
          <a:xfrm rot="5400000">
            <a:off x="7644499" y="4057381"/>
            <a:ext cx="525043" cy="166624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E62BAC4-7A7E-4933-8AA1-22C7E0D232FA}"/>
              </a:ext>
            </a:extLst>
          </p:cNvPr>
          <p:cNvSpPr/>
          <p:nvPr/>
        </p:nvSpPr>
        <p:spPr>
          <a:xfrm>
            <a:off x="51841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SNS</a:t>
            </a: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트위터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인스타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블로그</a:t>
            </a:r>
            <a:r>
              <a:rPr lang="en-US" altLang="ko-KR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티스토리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B7F4EE6-703B-4C0F-998D-76C0D78F4F9B}"/>
              </a:ext>
            </a:extLst>
          </p:cNvPr>
          <p:cNvSpPr/>
          <p:nvPr/>
        </p:nvSpPr>
        <p:spPr>
          <a:xfrm>
            <a:off x="7292340" y="587375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커뮤니티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3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인스티즈</a:t>
            </a:r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디시인사이드</a:t>
            </a:r>
            <a:endParaRPr lang="en-US" altLang="ko-KR" sz="13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32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176C6B-9C53-4EAD-AB38-D333F58EC627}"/>
              </a:ext>
            </a:extLst>
          </p:cNvPr>
          <p:cNvSpPr/>
          <p:nvPr/>
        </p:nvSpPr>
        <p:spPr>
          <a:xfrm>
            <a:off x="5118100" y="5692769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어플리케이션 출력</a:t>
            </a:r>
          </a:p>
        </p:txBody>
      </p:sp>
    </p:spTree>
    <p:extLst>
      <p:ext uri="{BB962C8B-B14F-4D97-AF65-F5344CB8AC3E}">
        <p14:creationId xmlns:p14="http://schemas.microsoft.com/office/powerpoint/2010/main" val="1725469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E808F8-E79D-441D-8924-D4457DD68FA3}"/>
              </a:ext>
            </a:extLst>
          </p:cNvPr>
          <p:cNvSpPr txBox="1"/>
          <p:nvPr/>
        </p:nvSpPr>
        <p:spPr>
          <a:xfrm>
            <a:off x="1947107" y="4915442"/>
            <a:ext cx="41488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Flask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활용하여 파이썬 환경으로부터 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HTML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결과화면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B6691-336C-4B69-AB64-B072486F56F2}"/>
              </a:ext>
            </a:extLst>
          </p:cNvPr>
          <p:cNvSpPr txBox="1"/>
          <p:nvPr/>
        </p:nvSpPr>
        <p:spPr>
          <a:xfrm>
            <a:off x="6451867" y="4915442"/>
            <a:ext cx="37930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Flask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활용한 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Python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환경에서의 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동작 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03C92C-6D4A-431E-84C5-AD6F41F2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3" t="21904" r="56279" b="31429"/>
          <a:stretch/>
        </p:blipFill>
        <p:spPr>
          <a:xfrm>
            <a:off x="7016969" y="1577927"/>
            <a:ext cx="2783135" cy="32004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FE7399-DC20-4B49-85C5-F6C8A95CF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25" t="41270" r="44197" b="24062"/>
          <a:stretch/>
        </p:blipFill>
        <p:spPr>
          <a:xfrm>
            <a:off x="2415666" y="2021158"/>
            <a:ext cx="3069771" cy="23775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612B77-1DE1-4A03-A238-9CEAA1824309}"/>
              </a:ext>
            </a:extLst>
          </p:cNvPr>
          <p:cNvSpPr/>
          <p:nvPr/>
        </p:nvSpPr>
        <p:spPr>
          <a:xfrm>
            <a:off x="5118100" y="5692769"/>
            <a:ext cx="1955800" cy="622300"/>
          </a:xfrm>
          <a:prstGeom prst="rect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어플리케이션 출력</a:t>
            </a:r>
          </a:p>
        </p:txBody>
      </p:sp>
    </p:spTree>
    <p:extLst>
      <p:ext uri="{BB962C8B-B14F-4D97-AF65-F5344CB8AC3E}">
        <p14:creationId xmlns:p14="http://schemas.microsoft.com/office/powerpoint/2010/main" val="4218042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86F6E08-1D89-4F07-974B-BBBB2D492C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2689" y="1155564"/>
            <a:ext cx="7996442" cy="43348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9FFE1AC-C9ED-464D-AD1B-CB3C8AD00E6D}"/>
              </a:ext>
            </a:extLst>
          </p:cNvPr>
          <p:cNvSpPr txBox="1"/>
          <p:nvPr/>
        </p:nvSpPr>
        <p:spPr>
          <a:xfrm>
            <a:off x="5446623" y="5702436"/>
            <a:ext cx="12987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메인화면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UI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747960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034794-E4FF-4FC2-9719-01250E4016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2689" y="1155564"/>
            <a:ext cx="7996442" cy="4334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0E238-6225-455F-9DC7-FB02D7A3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690" y="1155564"/>
            <a:ext cx="7996441" cy="43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50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86F6E08-1D89-4F07-974B-BBBB2D492C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2689" y="1155564"/>
            <a:ext cx="7996442" cy="43348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9FFE1AC-C9ED-464D-AD1B-CB3C8AD00E6D}"/>
              </a:ext>
            </a:extLst>
          </p:cNvPr>
          <p:cNvSpPr txBox="1"/>
          <p:nvPr/>
        </p:nvSpPr>
        <p:spPr>
          <a:xfrm>
            <a:off x="5446623" y="5702436"/>
            <a:ext cx="12987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메인화면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UI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876405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86F6E08-1D89-4F07-974B-BBBB2D492C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2689" y="1155564"/>
            <a:ext cx="7996442" cy="43348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9FFE1AC-C9ED-464D-AD1B-CB3C8AD00E6D}"/>
              </a:ext>
            </a:extLst>
          </p:cNvPr>
          <p:cNvSpPr txBox="1"/>
          <p:nvPr/>
        </p:nvSpPr>
        <p:spPr>
          <a:xfrm>
            <a:off x="5446623" y="5702436"/>
            <a:ext cx="12987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메인화면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UI </a:t>
            </a:r>
            <a:r>
              <a:rPr lang="ko-KR" altLang="en-US" sz="1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58F96F-5F3A-4960-8BE6-1DEBD8E0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689" y="1155564"/>
            <a:ext cx="7996442" cy="4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2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63646A-0A78-49B6-A931-B43BC7103E73}"/>
              </a:ext>
            </a:extLst>
          </p:cNvPr>
          <p:cNvCxnSpPr>
            <a:cxnSpLocks/>
          </p:cNvCxnSpPr>
          <p:nvPr/>
        </p:nvCxnSpPr>
        <p:spPr>
          <a:xfrm>
            <a:off x="5136776" y="3391648"/>
            <a:ext cx="1918447" cy="0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테이블, 앉아있는, 실내, 장난감이(가) 표시된 사진&#10;&#10;자동 생성된 설명">
            <a:extLst>
              <a:ext uri="{FF2B5EF4-FFF2-40B4-BE49-F238E27FC236}">
                <a16:creationId xmlns:a16="http://schemas.microsoft.com/office/drawing/2014/main" id="{1BC25F2B-C99F-4635-86BF-AB2FCDCE0A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" r="9363"/>
          <a:stretch/>
        </p:blipFill>
        <p:spPr>
          <a:xfrm>
            <a:off x="1925013" y="2553417"/>
            <a:ext cx="2387012" cy="1754124"/>
          </a:xfrm>
          <a:prstGeom prst="rect">
            <a:avLst/>
          </a:prstGeom>
        </p:spPr>
      </p:pic>
      <p:pic>
        <p:nvPicPr>
          <p:cNvPr id="17" name="그림 16" descr="컵, 테이블, 커피, 실내이(가) 표시된 사진&#10;&#10;자동 생성된 설명">
            <a:extLst>
              <a:ext uri="{FF2B5EF4-FFF2-40B4-BE49-F238E27FC236}">
                <a16:creationId xmlns:a16="http://schemas.microsoft.com/office/drawing/2014/main" id="{ABD0E993-969D-4762-BED9-791EA301E6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/>
          <a:stretch/>
        </p:blipFill>
        <p:spPr>
          <a:xfrm>
            <a:off x="7879974" y="1121286"/>
            <a:ext cx="2387014" cy="1748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E28FAE-6457-44D9-8E28-2A2BE93430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t="6166" r="-242" b="37933"/>
          <a:stretch/>
        </p:blipFill>
        <p:spPr>
          <a:xfrm>
            <a:off x="7885738" y="3837583"/>
            <a:ext cx="2381250" cy="17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3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A6B60A-23ED-477B-ADB1-0A3F87193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50484"/>
              </p:ext>
            </p:extLst>
          </p:nvPr>
        </p:nvGraphicFramePr>
        <p:xfrm>
          <a:off x="1609090" y="1008015"/>
          <a:ext cx="8973820" cy="484197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19347">
                  <a:extLst>
                    <a:ext uri="{9D8B030D-6E8A-4147-A177-3AD203B41FA5}">
                      <a16:colId xmlns:a16="http://schemas.microsoft.com/office/drawing/2014/main" val="2913051015"/>
                    </a:ext>
                  </a:extLst>
                </a:gridCol>
                <a:gridCol w="7154473">
                  <a:extLst>
                    <a:ext uri="{9D8B030D-6E8A-4147-A177-3AD203B41FA5}">
                      <a16:colId xmlns:a16="http://schemas.microsoft.com/office/drawing/2014/main" val="2642567825"/>
                    </a:ext>
                  </a:extLst>
                </a:gridCol>
              </a:tblGrid>
              <a:tr h="510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성명</a:t>
                      </a:r>
                      <a:endParaRPr lang="ko-KR" sz="1300" kern="100" dirty="0">
                        <a:solidFill>
                          <a:srgbClr val="000000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역할 </a:t>
                      </a:r>
                      <a:endParaRPr lang="ko-KR" sz="1300" kern="100" dirty="0">
                        <a:solidFill>
                          <a:srgbClr val="000000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662076119"/>
                  </a:ext>
                </a:extLst>
              </a:tr>
              <a:tr h="130265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한승주 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팀장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</a:t>
                      </a:r>
                      <a:endParaRPr lang="ko-KR" sz="1300" kern="100" dirty="0">
                        <a:solidFill>
                          <a:srgbClr val="000000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크롤러 제작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공통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 : 2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곳의 연재처 조아라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, 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리디북스 및 소셜 미디어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인스타그램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, 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트위터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 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데이터를 수집하는 코드를 작성한다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ko-KR" sz="1300" kern="10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algn="just" latinLnBrk="1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DB[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조장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 : 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설계한 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Logical-ERD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를 기반으로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MySQL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을 이용한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DB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를 구축하고 분석팀과 회의를 통해 지속적으로 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ERD 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수정을 한다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ko-KR" sz="1300" kern="10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algn="just" latinLnBrk="1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데이터 분석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조원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 : 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데이터 분석을 위한 자료수집과 코드 구축을 지원한다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ko-KR" sz="1300" kern="100">
                        <a:solidFill>
                          <a:srgbClr val="000000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831845883"/>
                  </a:ext>
                </a:extLst>
              </a:tr>
              <a:tr h="151440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김성종 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팀원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</a:t>
                      </a:r>
                      <a:endParaRPr lang="ko-KR" sz="1300" kern="100">
                        <a:solidFill>
                          <a:srgbClr val="000000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크롤러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제작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공통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 : 2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곳의 </a:t>
                      </a:r>
                      <a:r>
                        <a:rPr lang="ko-KR" sz="1300" kern="10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연재처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카카오페이지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, </a:t>
                      </a:r>
                      <a:r>
                        <a:rPr lang="ko-KR" sz="1300" kern="10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문피아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플랫폼 및 블로그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네이버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,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다음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,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티스토리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데이터를 수집하는 코드를 작성한다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ko-KR" sz="1300" kern="10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algn="just" latinLnBrk="1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데이터 분석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조장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 : Python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을 이용한 데이터 </a:t>
                      </a:r>
                      <a:r>
                        <a:rPr lang="ko-KR" sz="1300" kern="10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전처리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후 분석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(Trend in Web-Novel, Trend in each work, Sentimental Analysis, Aspect Extraction)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을 위한 코드를 작성한다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ko-KR" sz="1300" kern="10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algn="just" latinLnBrk="1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웹페이지 구현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조원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 :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웹페이지 제작을 위한 자료수집과 구현을 지원한다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ko-KR" sz="1300" kern="100" dirty="0">
                        <a:solidFill>
                          <a:srgbClr val="000000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070890456"/>
                  </a:ext>
                </a:extLst>
              </a:tr>
              <a:tr h="151440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조예슬 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팀원</a:t>
                      </a:r>
                      <a:r>
                        <a:rPr lang="en-US" sz="1300" kern="10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</a:t>
                      </a:r>
                      <a:endParaRPr lang="ko-KR" sz="1300" kern="100">
                        <a:solidFill>
                          <a:srgbClr val="000000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크롤러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제작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공통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 : 2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곳의 </a:t>
                      </a:r>
                      <a:r>
                        <a:rPr lang="ko-KR" sz="1300" kern="10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연재처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네이버 시리즈 플랫폼 및 커뮤니티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</a:t>
                      </a:r>
                      <a:r>
                        <a:rPr lang="ko-KR" sz="1300" kern="10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디시인사이트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, </a:t>
                      </a:r>
                      <a:r>
                        <a:rPr lang="ko-KR" sz="1300" kern="100" dirty="0" err="1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인스티즈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데이터를 수집하는 코드를 작성한다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ko-KR" sz="1300" kern="10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algn="just" latinLnBrk="1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웹페이지 구현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[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조장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 :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회의를 통해 구상한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UI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의 구체화와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Java-Script, CSS, HTML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을 이용한 웹페이지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(PC Web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및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Mobile Web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병행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)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를 제작한다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ko-KR" sz="1300" kern="100" dirty="0"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  <a:p>
                      <a:pPr algn="just" latinLnBrk="1">
                        <a:lnSpc>
                          <a:spcPct val="103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DB[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조원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] : DB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구축을 위한 자료 수집과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ERD </a:t>
                      </a:r>
                      <a:r>
                        <a:rPr lang="ko-KR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수정 및 구축을 지원한다</a:t>
                      </a:r>
                      <a:r>
                        <a:rPr lang="en-US" sz="1300" kern="100" dirty="0">
                          <a:effectLst/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.</a:t>
                      </a:r>
                      <a:endParaRPr lang="ko-KR" sz="1300" kern="100" dirty="0">
                        <a:solidFill>
                          <a:srgbClr val="000000"/>
                        </a:solidFill>
                        <a:effectLst/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953735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714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4797BB04-5E9F-4D77-901B-1AD58E525E41}"/>
              </a:ext>
            </a:extLst>
          </p:cNvPr>
          <p:cNvSpPr/>
          <p:nvPr/>
        </p:nvSpPr>
        <p:spPr>
          <a:xfrm>
            <a:off x="3534458" y="3458364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8509FD-D96A-4D30-94CD-4FAC1D6DEA65}"/>
              </a:ext>
            </a:extLst>
          </p:cNvPr>
          <p:cNvSpPr txBox="1"/>
          <p:nvPr/>
        </p:nvSpPr>
        <p:spPr>
          <a:xfrm>
            <a:off x="4277407" y="3464647"/>
            <a:ext cx="556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프로젝트의 활용방안 및 기대효과</a:t>
            </a:r>
            <a:endParaRPr lang="ko-KR" altLang="en-US" sz="3200" dirty="0">
              <a:solidFill>
                <a:srgbClr val="F15A3E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622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BA1FA-BB4C-4315-B1DF-589DC3B2F9EB}"/>
              </a:ext>
            </a:extLst>
          </p:cNvPr>
          <p:cNvSpPr txBox="1"/>
          <p:nvPr/>
        </p:nvSpPr>
        <p:spPr>
          <a:xfrm>
            <a:off x="4026643" y="1651000"/>
            <a:ext cx="15424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ko-KR" altLang="en-US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 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A07B3-CCE0-4472-9131-3912708810F2}"/>
              </a:ext>
            </a:extLst>
          </p:cNvPr>
          <p:cNvSpPr txBox="1"/>
          <p:nvPr/>
        </p:nvSpPr>
        <p:spPr>
          <a:xfrm>
            <a:off x="4229843" y="2158485"/>
            <a:ext cx="3381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통합적 리뷰 확인 가능 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편리성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신뢰성 있는 작품 정보 제공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홍보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 방향 선택 지표</a:t>
            </a:r>
          </a:p>
        </p:txBody>
      </p:sp>
    </p:spTree>
    <p:extLst>
      <p:ext uri="{BB962C8B-B14F-4D97-AF65-F5344CB8AC3E}">
        <p14:creationId xmlns:p14="http://schemas.microsoft.com/office/powerpoint/2010/main" val="4294396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BA1FA-BB4C-4315-B1DF-589DC3B2F9EB}"/>
              </a:ext>
            </a:extLst>
          </p:cNvPr>
          <p:cNvSpPr txBox="1"/>
          <p:nvPr/>
        </p:nvSpPr>
        <p:spPr>
          <a:xfrm>
            <a:off x="4026643" y="1651000"/>
            <a:ext cx="15424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ko-KR" altLang="en-US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 방안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2406E-9A26-4685-834B-A262FF1BEEEE}"/>
              </a:ext>
            </a:extLst>
          </p:cNvPr>
          <p:cNvSpPr txBox="1"/>
          <p:nvPr/>
        </p:nvSpPr>
        <p:spPr>
          <a:xfrm>
            <a:off x="4026643" y="3161194"/>
            <a:ext cx="158889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lang="ko-KR" altLang="en-US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A1E33-BC3A-4F92-8812-2D17C6F75114}"/>
              </a:ext>
            </a:extLst>
          </p:cNvPr>
          <p:cNvSpPr txBox="1"/>
          <p:nvPr/>
        </p:nvSpPr>
        <p:spPr>
          <a:xfrm>
            <a:off x="4368083" y="366867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기업적 측면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14BE3-875B-4378-A74B-865C145BC882}"/>
              </a:ext>
            </a:extLst>
          </p:cNvPr>
          <p:cNvSpPr txBox="1"/>
          <p:nvPr/>
        </p:nvSpPr>
        <p:spPr>
          <a:xfrm>
            <a:off x="5615540" y="3707295"/>
            <a:ext cx="39469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홍보</a:t>
            </a:r>
            <a:r>
              <a:rPr lang="en-US" altLang="ko-KR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 측면</a:t>
            </a:r>
            <a:endParaRPr lang="en-US" altLang="ko-KR" sz="15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리뷰의 신뢰성 </a:t>
            </a:r>
            <a:r>
              <a:rPr lang="en-US" altLang="ko-KR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구매력 증가</a:t>
            </a:r>
            <a:endParaRPr lang="en-US" altLang="ko-KR" sz="15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출판사와 작가의 신뢰성 </a:t>
            </a:r>
            <a:r>
              <a:rPr lang="en-US" altLang="ko-KR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sz="15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차기작</a:t>
            </a: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구매력 증가</a:t>
            </a:r>
            <a:endParaRPr lang="en-US" altLang="ko-KR" sz="15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8C502-D592-42FB-97D2-970EBE63ACA7}"/>
              </a:ext>
            </a:extLst>
          </p:cNvPr>
          <p:cNvSpPr txBox="1"/>
          <p:nvPr/>
        </p:nvSpPr>
        <p:spPr>
          <a:xfrm>
            <a:off x="4229843" y="2158485"/>
            <a:ext cx="3381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통합적 리뷰 확인 가능 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편리성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신뢰성 있는 작품 정보 제공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홍보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 방향 선택 지표</a:t>
            </a:r>
          </a:p>
        </p:txBody>
      </p:sp>
    </p:spTree>
    <p:extLst>
      <p:ext uri="{BB962C8B-B14F-4D97-AF65-F5344CB8AC3E}">
        <p14:creationId xmlns:p14="http://schemas.microsoft.com/office/powerpoint/2010/main" val="1312111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4BA1FA-BB4C-4315-B1DF-589DC3B2F9EB}"/>
              </a:ext>
            </a:extLst>
          </p:cNvPr>
          <p:cNvSpPr txBox="1"/>
          <p:nvPr/>
        </p:nvSpPr>
        <p:spPr>
          <a:xfrm>
            <a:off x="4026643" y="1651000"/>
            <a:ext cx="15424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ko-KR" altLang="en-US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 방안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91B7A-A8B5-4BF5-BE0B-38888C1B6186}"/>
              </a:ext>
            </a:extLst>
          </p:cNvPr>
          <p:cNvSpPr txBox="1"/>
          <p:nvPr/>
        </p:nvSpPr>
        <p:spPr>
          <a:xfrm>
            <a:off x="4368083" y="400645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사용자 측면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1446C-39C6-47A6-A5C6-D036138F3037}"/>
              </a:ext>
            </a:extLst>
          </p:cNvPr>
          <p:cNvSpPr txBox="1"/>
          <p:nvPr/>
        </p:nvSpPr>
        <p:spPr>
          <a:xfrm>
            <a:off x="5615540" y="4006453"/>
            <a:ext cx="2294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편의성</a:t>
            </a:r>
            <a:endParaRPr lang="en-US" altLang="ko-KR" sz="15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선호에 따른 선택 보조</a:t>
            </a:r>
            <a:endParaRPr lang="en-US" altLang="ko-KR" sz="15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작품 추천</a:t>
            </a:r>
            <a:endParaRPr lang="en-US" altLang="ko-KR" sz="15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신뢰성 있는 데이터 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AB622-2780-4E72-A0F8-F2DABC59D5B2}"/>
              </a:ext>
            </a:extLst>
          </p:cNvPr>
          <p:cNvSpPr txBox="1"/>
          <p:nvPr/>
        </p:nvSpPr>
        <p:spPr>
          <a:xfrm>
            <a:off x="4026643" y="1651000"/>
            <a:ext cx="15424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ko-KR" altLang="en-US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활용 방안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2259CB-BDA9-4FC6-82AA-465591FC6DCB}"/>
              </a:ext>
            </a:extLst>
          </p:cNvPr>
          <p:cNvSpPr txBox="1"/>
          <p:nvPr/>
        </p:nvSpPr>
        <p:spPr>
          <a:xfrm>
            <a:off x="4026643" y="3161194"/>
            <a:ext cx="158889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lang="ko-KR" altLang="en-US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88401F-BD29-4074-ACC7-CD2B84CFA018}"/>
              </a:ext>
            </a:extLst>
          </p:cNvPr>
          <p:cNvSpPr txBox="1"/>
          <p:nvPr/>
        </p:nvSpPr>
        <p:spPr>
          <a:xfrm>
            <a:off x="4368083" y="366867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기업적 측면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F04EA-FBBD-4C74-95E6-0E3B9A570003}"/>
              </a:ext>
            </a:extLst>
          </p:cNvPr>
          <p:cNvSpPr txBox="1"/>
          <p:nvPr/>
        </p:nvSpPr>
        <p:spPr>
          <a:xfrm>
            <a:off x="4229843" y="2158485"/>
            <a:ext cx="3381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통합적 리뷰 확인 가능 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편리성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신뢰성 있는 작품 정보 제공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홍보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</a:t>
            </a:r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투자 방향 선택 지표</a:t>
            </a:r>
          </a:p>
        </p:txBody>
      </p:sp>
    </p:spTree>
    <p:extLst>
      <p:ext uri="{BB962C8B-B14F-4D97-AF65-F5344CB8AC3E}">
        <p14:creationId xmlns:p14="http://schemas.microsoft.com/office/powerpoint/2010/main" val="3740547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B53F2407-27B8-4A88-B777-E46A229B52AB}"/>
              </a:ext>
            </a:extLst>
          </p:cNvPr>
          <p:cNvSpPr/>
          <p:nvPr/>
        </p:nvSpPr>
        <p:spPr>
          <a:xfrm>
            <a:off x="3553508" y="4143151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9DEDD5-17C3-4D91-A7D7-CDF252E7D400}"/>
              </a:ext>
            </a:extLst>
          </p:cNvPr>
          <p:cNvSpPr txBox="1"/>
          <p:nvPr/>
        </p:nvSpPr>
        <p:spPr>
          <a:xfrm>
            <a:off x="4271805" y="4168685"/>
            <a:ext cx="430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프로젝트의 향후 계획</a:t>
            </a:r>
          </a:p>
        </p:txBody>
      </p:sp>
    </p:spTree>
    <p:extLst>
      <p:ext uri="{BB962C8B-B14F-4D97-AF65-F5344CB8AC3E}">
        <p14:creationId xmlns:p14="http://schemas.microsoft.com/office/powerpoint/2010/main" val="334424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31CC9E-1C60-43A1-93C3-5622E3FD86F2}"/>
              </a:ext>
            </a:extLst>
          </p:cNvPr>
          <p:cNvPicPr/>
          <p:nvPr/>
        </p:nvPicPr>
        <p:blipFill rotWithShape="1">
          <a:blip r:embed="rId3"/>
          <a:srcRect l="654" t="2125" r="1722" b="6117"/>
          <a:stretch/>
        </p:blipFill>
        <p:spPr bwMode="auto">
          <a:xfrm>
            <a:off x="418730" y="1492909"/>
            <a:ext cx="11354540" cy="3872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CBDC1A-21C2-4E2A-A7A5-A7D891B98FAE}"/>
              </a:ext>
            </a:extLst>
          </p:cNvPr>
          <p:cNvSpPr txBox="1"/>
          <p:nvPr/>
        </p:nvSpPr>
        <p:spPr>
          <a:xfrm>
            <a:off x="1828524" y="829365"/>
            <a:ext cx="15424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ko-KR" altLang="en-US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수행 일정</a:t>
            </a:r>
          </a:p>
        </p:txBody>
      </p:sp>
    </p:spTree>
    <p:extLst>
      <p:ext uri="{BB962C8B-B14F-4D97-AF65-F5344CB8AC3E}">
        <p14:creationId xmlns:p14="http://schemas.microsoft.com/office/powerpoint/2010/main" val="3977372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18215-8D68-4545-90B9-F2076F3454B1}"/>
              </a:ext>
            </a:extLst>
          </p:cNvPr>
          <p:cNvSpPr txBox="1"/>
          <p:nvPr/>
        </p:nvSpPr>
        <p:spPr>
          <a:xfrm>
            <a:off x="1987550" y="1799708"/>
            <a:ext cx="8511117" cy="325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745" algn="just" latinLnBrk="1">
              <a:lnSpc>
                <a:spcPct val="104000"/>
              </a:lnSpc>
              <a:spcAft>
                <a:spcPts val="0"/>
              </a:spcAft>
            </a:pP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-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분석에 있어서 정확도를 올리는 다양한 방법을 지속적으로 수행해봐야 한다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118745" algn="just" latinLnBrk="1">
              <a:lnSpc>
                <a:spcPct val="104000"/>
              </a:lnSpc>
              <a:spcAft>
                <a:spcPts val="0"/>
              </a:spcAft>
            </a:pP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404495" indent="-285750" algn="just" latinLnBrk="1">
              <a:lnSpc>
                <a:spcPct val="104000"/>
              </a:lnSpc>
              <a:spcAft>
                <a:spcPts val="0"/>
              </a:spcAft>
              <a:buFontTx/>
              <a:buChar char="-"/>
            </a:pP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DB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구축 시 불필요한 정보나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과도한 정보가 입력되지 않도록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en-US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데이터의 중복성</a:t>
            </a:r>
            <a:r>
              <a:rPr lang="ko-KR" altLang="en-US" kern="1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과 종속성을</a:t>
            </a:r>
            <a:endParaRPr lang="en-US" altLang="ko-KR" kern="1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118745" algn="just" latinLnBrk="1">
              <a:lnSpc>
                <a:spcPct val="104000"/>
              </a:lnSpc>
              <a:spcAft>
                <a:spcPts val="0"/>
              </a:spcAft>
            </a:pPr>
            <a:r>
              <a:rPr lang="ko-KR" altLang="en-US" kern="1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고려하여 무결성을 만족시키기 위하여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Logical-ERD</a:t>
            </a:r>
            <a:r>
              <a:rPr lang="ko-KR" altLang="en-US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의 지속적인 수정 보완이 필요하다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 </a:t>
            </a:r>
            <a:endParaRPr lang="en-US" altLang="ko-KR" sz="18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118745" algn="just" latinLnBrk="1">
              <a:lnSpc>
                <a:spcPct val="104000"/>
              </a:lnSpc>
              <a:spcAft>
                <a:spcPts val="0"/>
              </a:spcAft>
            </a:pP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118745" algn="just" latinLnBrk="1">
              <a:lnSpc>
                <a:spcPct val="104000"/>
              </a:lnSpc>
              <a:spcAft>
                <a:spcPts val="0"/>
              </a:spcAft>
            </a:pP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-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데이터 베이스의 데이터 최신화 간격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,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방법 등에 대해서 논의해볼 필요성이 있다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 </a:t>
            </a:r>
            <a:endParaRPr lang="ko-KR" altLang="ko-KR" sz="18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118745" algn="just" latinLnBrk="1">
              <a:lnSpc>
                <a:spcPct val="104000"/>
              </a:lnSpc>
              <a:spcAft>
                <a:spcPts val="0"/>
              </a:spcAft>
            </a:pPr>
            <a:r>
              <a:rPr lang="ko-KR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웹페이지 구축 시 접속 시간 또는 데이터 로딩 시작의 지연이 과도하게 발생하지 않도록 구축해야 할 필요성이 있다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118745" algn="just" latinLnBrk="1">
              <a:lnSpc>
                <a:spcPct val="104000"/>
              </a:lnSpc>
              <a:spcAft>
                <a:spcPts val="0"/>
              </a:spcAft>
            </a:pP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  <a:p>
            <a:pPr marL="118745" algn="just" latinLnBrk="1">
              <a:lnSpc>
                <a:spcPct val="104000"/>
              </a:lnSpc>
              <a:spcAft>
                <a:spcPts val="0"/>
              </a:spcAft>
            </a:pP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-&gt; </a:t>
            </a:r>
            <a:r>
              <a:rPr lang="ko-KR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이 모든 방안은 웹 애플리케이션을 사용하는 사용자들로 하여금 좀 더 정확하고 신속하게 정보를 확인할 수 있도록 하는 작업이다</a:t>
            </a:r>
            <a:r>
              <a:rPr lang="en-US" altLang="ko-KR" sz="1800" kern="100" dirty="0">
                <a:solidFill>
                  <a:schemeClr val="bg1"/>
                </a:solidFill>
                <a:effectLst/>
                <a:latin typeface="AppleSDGothicNeoB00" panose="02000503000000000000" pitchFamily="2" charset="-127"/>
                <a:ea typeface="AppleSDGothicNeoB00" panose="02000503000000000000" pitchFamily="2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solidFill>
                <a:schemeClr val="bg1"/>
              </a:solidFill>
              <a:effectLst/>
              <a:latin typeface="AppleSDGothicNeoB00" panose="02000503000000000000" pitchFamily="2" charset="-127"/>
              <a:ea typeface="AppleSDGothicNeoB00" panose="02000503000000000000" pitchFamily="2" charset="-127"/>
              <a:cs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DF1E-5C80-431C-A16E-1E9C15A7B267}"/>
              </a:ext>
            </a:extLst>
          </p:cNvPr>
          <p:cNvSpPr txBox="1"/>
          <p:nvPr/>
        </p:nvSpPr>
        <p:spPr>
          <a:xfrm>
            <a:off x="1987550" y="1187173"/>
            <a:ext cx="158889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lang="ko-KR" altLang="en-US" sz="23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개선 방안</a:t>
            </a:r>
          </a:p>
        </p:txBody>
      </p:sp>
    </p:spTree>
    <p:extLst>
      <p:ext uri="{BB962C8B-B14F-4D97-AF65-F5344CB8AC3E}">
        <p14:creationId xmlns:p14="http://schemas.microsoft.com/office/powerpoint/2010/main" val="88725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81478" y="2967335"/>
            <a:ext cx="4229043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spc="300" dirty="0">
                <a:solidFill>
                  <a:srgbClr val="F15A3E"/>
                </a:solidFill>
                <a:effectLst>
                  <a:outerShdw blurRad="114300" dist="50800" dir="2700000" sx="102000" sy="102000" algn="tl" rotWithShape="0">
                    <a:prstClr val="black">
                      <a:alpha val="34000"/>
                    </a:prstClr>
                  </a:outerShdw>
                </a:effectLst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THANK YOU</a:t>
            </a:r>
            <a:endParaRPr lang="ko-KR" altLang="en-US" sz="5400" b="1" spc="300" dirty="0">
              <a:solidFill>
                <a:srgbClr val="F15A3E"/>
              </a:solidFill>
              <a:effectLst>
                <a:outerShdw blurRad="114300" dist="50800" dir="2700000" sx="102000" sy="102000" algn="tl" rotWithShape="0">
                  <a:prstClr val="black">
                    <a:alpha val="34000"/>
                  </a:prstClr>
                </a:outerShdw>
              </a:effectLst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7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389FEA-B7C2-4467-B4BF-78C735E47E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" t="17050" r="6939"/>
          <a:stretch/>
        </p:blipFill>
        <p:spPr bwMode="auto">
          <a:xfrm>
            <a:off x="4225770" y="1072446"/>
            <a:ext cx="3740459" cy="4713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0B16AA-3AF6-4C93-89EC-BAF9E8E87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0" t="12098" r="23801" b="8770"/>
          <a:stretch/>
        </p:blipFill>
        <p:spPr>
          <a:xfrm>
            <a:off x="3703468" y="1422645"/>
            <a:ext cx="4785064" cy="40127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95B3A9A-393C-4E49-ACB4-DE90AA1CBADA}"/>
              </a:ext>
            </a:extLst>
          </p:cNvPr>
          <p:cNvSpPr/>
          <p:nvPr/>
        </p:nvSpPr>
        <p:spPr>
          <a:xfrm>
            <a:off x="4339352" y="1991470"/>
            <a:ext cx="1335741" cy="779929"/>
          </a:xfrm>
          <a:prstGeom prst="ellipse">
            <a:avLst/>
          </a:prstGeom>
          <a:noFill/>
          <a:ln w="76200">
            <a:solidFill>
              <a:srgbClr val="F15A3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57150">
                <a:solidFill>
                  <a:srgbClr val="FF0000"/>
                </a:solidFill>
              </a:ln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AD8983F-56FB-49A3-9D84-A5FE958BA580}"/>
              </a:ext>
            </a:extLst>
          </p:cNvPr>
          <p:cNvCxnSpPr>
            <a:cxnSpLocks/>
          </p:cNvCxnSpPr>
          <p:nvPr/>
        </p:nvCxnSpPr>
        <p:spPr>
          <a:xfrm flipH="1">
            <a:off x="5791116" y="878889"/>
            <a:ext cx="2578613" cy="1228904"/>
          </a:xfrm>
          <a:prstGeom prst="straightConnector1">
            <a:avLst/>
          </a:prstGeom>
          <a:ln w="76200">
            <a:solidFill>
              <a:srgbClr val="F15A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7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F4FD019C-210F-4FFF-B2F3-6F070A774DA8}"/>
              </a:ext>
            </a:extLst>
          </p:cNvPr>
          <p:cNvSpPr/>
          <p:nvPr/>
        </p:nvSpPr>
        <p:spPr>
          <a:xfrm>
            <a:off x="3534458" y="2049678"/>
            <a:ext cx="619125" cy="590044"/>
          </a:xfrm>
          <a:prstGeom prst="ellipse">
            <a:avLst/>
          </a:prstGeom>
          <a:solidFill>
            <a:srgbClr val="F1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DBB8D-367A-4689-A4CA-B04D0C4E76BA}"/>
              </a:ext>
            </a:extLst>
          </p:cNvPr>
          <p:cNvSpPr txBox="1"/>
          <p:nvPr/>
        </p:nvSpPr>
        <p:spPr>
          <a:xfrm>
            <a:off x="4277408" y="2056974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F3322-DB96-4254-B688-35A005CF36CE}"/>
              </a:ext>
            </a:extLst>
          </p:cNvPr>
          <p:cNvSpPr txBox="1"/>
          <p:nvPr/>
        </p:nvSpPr>
        <p:spPr>
          <a:xfrm>
            <a:off x="4277408" y="3429000"/>
            <a:ext cx="3163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나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3200" dirty="0">
                <a:solidFill>
                  <a:srgbClr val="F15A3E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251303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38DC4-D1D5-4E86-B3E3-AF24D72A7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28" y="2523269"/>
            <a:ext cx="1455193" cy="21611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7B66DAE-188E-4FDF-BFD8-C1FB3AB34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64" y="2793819"/>
            <a:ext cx="5798058" cy="2024259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BD2BB4F9-FF78-4908-BFA8-E440F00C5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78" y="1774368"/>
            <a:ext cx="5798058" cy="35240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DF2599-B99D-4F60-9365-EC1708C825A0}"/>
              </a:ext>
            </a:extLst>
          </p:cNvPr>
          <p:cNvSpPr/>
          <p:nvPr/>
        </p:nvSpPr>
        <p:spPr>
          <a:xfrm>
            <a:off x="5270088" y="3192256"/>
            <a:ext cx="609600" cy="82913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999E9A-5741-46E9-864B-2DA670D3C2A2}"/>
              </a:ext>
            </a:extLst>
          </p:cNvPr>
          <p:cNvSpPr/>
          <p:nvPr/>
        </p:nvSpPr>
        <p:spPr>
          <a:xfrm>
            <a:off x="6145141" y="1759620"/>
            <a:ext cx="609600" cy="177335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571515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3823</TotalTime>
  <Words>3383</Words>
  <Application>Microsoft Office PowerPoint</Application>
  <PresentationFormat>와이드스크린</PresentationFormat>
  <Paragraphs>642</Paragraphs>
  <Slides>58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Cambria Math</vt:lpstr>
      <vt:lpstr>나눔스퀘어 Light</vt:lpstr>
      <vt:lpstr>AppleSDGothicNeoSB00</vt:lpstr>
      <vt:lpstr>맑은 고딕</vt:lpstr>
      <vt:lpstr>Arial</vt:lpstr>
      <vt:lpstr>AppleSDGothicNeoEB00</vt:lpstr>
      <vt:lpstr>AppleSDGothicNeoB00</vt:lpstr>
      <vt:lpstr>메인, 마무리</vt:lpstr>
      <vt:lpstr>내용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성종 김</cp:lastModifiedBy>
  <cp:revision>223</cp:revision>
  <dcterms:created xsi:type="dcterms:W3CDTF">2018-02-26T14:07:00Z</dcterms:created>
  <dcterms:modified xsi:type="dcterms:W3CDTF">2020-06-21T05:59:34Z</dcterms:modified>
</cp:coreProperties>
</file>